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5" r:id="rId7"/>
    <p:sldId id="263" r:id="rId8"/>
    <p:sldId id="266" r:id="rId9"/>
    <p:sldId id="262" r:id="rId10"/>
    <p:sldId id="267" r:id="rId11"/>
    <p:sldId id="268" r:id="rId12"/>
    <p:sldId id="269" r:id="rId13"/>
    <p:sldId id="264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7FF"/>
    <a:srgbClr val="E3E5ED"/>
    <a:srgbClr val="0066E1"/>
    <a:srgbClr val="D1D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66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116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112.png"/><Relationship Id="rId5" Type="http://schemas.openxmlformats.org/officeDocument/2006/relationships/image" Target="../media/image113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26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21" Type="http://schemas.openxmlformats.org/officeDocument/2006/relationships/image" Target="../media/image8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64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63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png"/><Relationship Id="rId7" Type="http://schemas.openxmlformats.org/officeDocument/2006/relationships/image" Target="../media/image89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eg"/><Relationship Id="rId5" Type="http://schemas.openxmlformats.org/officeDocument/2006/relationships/image" Target="../media/image87.png"/><Relationship Id="rId10" Type="http://schemas.openxmlformats.org/officeDocument/2006/relationships/image" Target="../media/image64.png"/><Relationship Id="rId4" Type="http://schemas.openxmlformats.org/officeDocument/2006/relationships/image" Target="../media/image86.png"/><Relationship Id="rId9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6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63.png"/><Relationship Id="rId5" Type="http://schemas.openxmlformats.org/officeDocument/2006/relationships/image" Target="../media/image95.png"/><Relationship Id="rId15" Type="http://schemas.openxmlformats.org/officeDocument/2006/relationships/image" Target="../media/image103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9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9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6.PNG"/><Relationship Id="rId10" Type="http://schemas.openxmlformats.org/officeDocument/2006/relationships/image" Target="../media/image109.PNG"/><Relationship Id="rId4" Type="http://schemas.openxmlformats.org/officeDocument/2006/relationships/image" Target="../media/image107.png"/><Relationship Id="rId9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video" Target="../media/media1.mp4"/><Relationship Id="rId7" Type="http://schemas.openxmlformats.org/officeDocument/2006/relationships/image" Target="../media/image112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0984" y="-2419409"/>
            <a:ext cx="8456551" cy="15143579"/>
            <a:chOff x="-1770984" y="-2419409"/>
            <a:chExt cx="8456551" cy="15143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70984" y="-2419409"/>
              <a:ext cx="8456551" cy="151435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0148" y="-2419409"/>
            <a:ext cx="8456551" cy="15143579"/>
            <a:chOff x="11600148" y="-2419409"/>
            <a:chExt cx="8456551" cy="15143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00148" y="-2419409"/>
              <a:ext cx="8456551" cy="15143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-3000000"/>
            <a:ext cx="16190476" cy="16190476"/>
            <a:chOff x="1047619" y="-3000000"/>
            <a:chExt cx="16190476" cy="16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-3000000"/>
              <a:ext cx="16190476" cy="16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7797" y="-1884792"/>
            <a:ext cx="14050119" cy="14050119"/>
            <a:chOff x="2117797" y="-1884792"/>
            <a:chExt cx="14050119" cy="140501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138095" y="1090476"/>
              <a:ext cx="8009524" cy="8009524"/>
              <a:chOff x="5138095" y="1090476"/>
              <a:chExt cx="8009524" cy="80095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33333" y="-2914286"/>
                <a:ext cx="16019048" cy="1601904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38095" y="1090476"/>
                <a:ext cx="8009524" cy="80095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117797" y="-1884792"/>
              <a:ext cx="14050119" cy="14050119"/>
              <a:chOff x="2117797" y="-1884792"/>
              <a:chExt cx="14050119" cy="1405011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17797" y="-1884792"/>
                <a:ext cx="14050119" cy="1405011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28592" y="1558627"/>
                <a:ext cx="7025060" cy="702506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95275" y="4060020"/>
            <a:ext cx="1615017" cy="1615017"/>
            <a:chOff x="1364429" y="4284981"/>
            <a:chExt cx="1615017" cy="16150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4429" y="4284981"/>
              <a:ext cx="1615017" cy="1615017"/>
              <a:chOff x="1364429" y="4284981"/>
              <a:chExt cx="1615017" cy="161501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6921" y="3477473"/>
                <a:ext cx="3230035" cy="3230035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64429" y="4284981"/>
                <a:ext cx="1615017" cy="16150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67024" y="4506101"/>
              <a:ext cx="1130113" cy="1130113"/>
              <a:chOff x="1667024" y="4506101"/>
              <a:chExt cx="1130113" cy="113011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67024" y="4506101"/>
                <a:ext cx="1130113" cy="113011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3358841" y="931228"/>
            <a:ext cx="835650" cy="835650"/>
            <a:chOff x="3733294" y="1603510"/>
            <a:chExt cx="835650" cy="83565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733294" y="1603510"/>
              <a:ext cx="835650" cy="835650"/>
              <a:chOff x="3733294" y="1603510"/>
              <a:chExt cx="835650" cy="83565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15469" y="1185685"/>
                <a:ext cx="1671301" cy="1671301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733294" y="1603510"/>
                <a:ext cx="835650" cy="83565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877928" y="1732881"/>
              <a:ext cx="557735" cy="557735"/>
              <a:chOff x="3877928" y="1732881"/>
              <a:chExt cx="557735" cy="55773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877928" y="1732881"/>
                <a:ext cx="557735" cy="55773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3084103" y="7467984"/>
            <a:ext cx="1126570" cy="1126570"/>
            <a:chOff x="3555454" y="7260570"/>
            <a:chExt cx="1126570" cy="112657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555454" y="7260570"/>
              <a:ext cx="1126570" cy="1126570"/>
              <a:chOff x="3555454" y="7260570"/>
              <a:chExt cx="1126570" cy="11265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92169" y="6697285"/>
                <a:ext cx="2253140" cy="2253140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55454" y="7260570"/>
                <a:ext cx="1126570" cy="11265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678739" y="7370150"/>
              <a:ext cx="899048" cy="899048"/>
              <a:chOff x="3678739" y="7370150"/>
              <a:chExt cx="899048" cy="89904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678739" y="7370150"/>
                <a:ext cx="899048" cy="899048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4241758" y="1724560"/>
            <a:ext cx="1586665" cy="1586665"/>
            <a:chOff x="14077035" y="1838384"/>
            <a:chExt cx="1586665" cy="158666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077035" y="1838384"/>
              <a:ext cx="1586665" cy="1586665"/>
              <a:chOff x="14077035" y="1838384"/>
              <a:chExt cx="1586665" cy="158666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283702" y="1045052"/>
                <a:ext cx="3173330" cy="3173330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077035" y="1838384"/>
                <a:ext cx="1586665" cy="158666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280380" y="2006157"/>
              <a:ext cx="1251119" cy="1251119"/>
              <a:chOff x="14280380" y="2006157"/>
              <a:chExt cx="1251119" cy="12511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280380" y="2006157"/>
                <a:ext cx="1251119" cy="1251119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808721" y="7521758"/>
            <a:ext cx="1226369" cy="1226369"/>
            <a:chOff x="13875805" y="7279617"/>
            <a:chExt cx="1226369" cy="122636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3875805" y="7279617"/>
              <a:ext cx="1226369" cy="1226369"/>
              <a:chOff x="13875805" y="7279617"/>
              <a:chExt cx="1226369" cy="122636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262620" y="6666433"/>
                <a:ext cx="2452737" cy="2452737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875805" y="7279617"/>
                <a:ext cx="1226369" cy="122636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045598" y="7422030"/>
              <a:ext cx="870115" cy="870115"/>
              <a:chOff x="14045598" y="7422030"/>
              <a:chExt cx="870115" cy="87011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045598" y="7422030"/>
                <a:ext cx="870115" cy="87011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5261513" y="4880509"/>
            <a:ext cx="907688" cy="907688"/>
            <a:chOff x="15306240" y="5134452"/>
            <a:chExt cx="907688" cy="90768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5306240" y="5134452"/>
              <a:ext cx="907688" cy="907688"/>
              <a:chOff x="15306240" y="5134452"/>
              <a:chExt cx="907688" cy="907688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852396" y="4680607"/>
                <a:ext cx="1815377" cy="1815377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306240" y="5134452"/>
                <a:ext cx="907688" cy="90768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5405572" y="5222742"/>
              <a:ext cx="724371" cy="724371"/>
              <a:chOff x="15405572" y="5222742"/>
              <a:chExt cx="724371" cy="724371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405572" y="5222742"/>
                <a:ext cx="724371" cy="724371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4885925-EBB8-4C36-9FC1-E8F995872954}"/>
              </a:ext>
            </a:extLst>
          </p:cNvPr>
          <p:cNvSpPr txBox="1"/>
          <p:nvPr/>
        </p:nvSpPr>
        <p:spPr>
          <a:xfrm>
            <a:off x="6447774" y="3349805"/>
            <a:ext cx="53482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인공지능을 활용한 졸음운전 방지 프로젝트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95AD9A-FE90-496F-B733-538DB3A08E0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2" y="140394"/>
            <a:ext cx="2060022" cy="206002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0446F92-4861-405B-9D7C-BE0E97B5603C}"/>
              </a:ext>
            </a:extLst>
          </p:cNvPr>
          <p:cNvSpPr txBox="1"/>
          <p:nvPr/>
        </p:nvSpPr>
        <p:spPr>
          <a:xfrm>
            <a:off x="4553834" y="6330035"/>
            <a:ext cx="68628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교수님 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엄진섭교수님</a:t>
            </a:r>
            <a:endParaRPr lang="en-US" altLang="ko-KR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전자공학과 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201614673</a:t>
            </a: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김도헌</a:t>
            </a:r>
            <a:endParaRPr lang="en-US" altLang="ko-KR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전자공학과 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201613458  </a:t>
            </a: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민준기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7472884" y="9334500"/>
            <a:ext cx="2724573" cy="676922"/>
            <a:chOff x="13906572" y="3966301"/>
            <a:chExt cx="2724573" cy="67692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6572" y="3966301"/>
              <a:ext cx="2724573" cy="676922"/>
            </a:xfrm>
            <a:prstGeom prst="rect">
              <a:avLst/>
            </a:prstGeom>
          </p:spPr>
        </p:pic>
      </p:grpSp>
      <p:pic>
        <p:nvPicPr>
          <p:cNvPr id="63" name="Object 14">
            <a:extLst>
              <a:ext uri="{FF2B5EF4-FFF2-40B4-BE49-F238E27FC236}">
                <a16:creationId xmlns:a16="http://schemas.microsoft.com/office/drawing/2014/main" id="{9572F297-EB92-47B2-999A-F929B57427C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0344" y="1092919"/>
            <a:ext cx="808710" cy="62032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4B847A7-F3AA-4C4B-983F-7A4F1FB13071}"/>
              </a:ext>
            </a:extLst>
          </p:cNvPr>
          <p:cNvSpPr txBox="1"/>
          <p:nvPr/>
        </p:nvSpPr>
        <p:spPr>
          <a:xfrm>
            <a:off x="2005981" y="1141469"/>
            <a:ext cx="71380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및 결과 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66B651-D2A0-4701-A7A4-5674EA7C696B}"/>
              </a:ext>
            </a:extLst>
          </p:cNvPr>
          <p:cNvSpPr txBox="1"/>
          <p:nvPr/>
        </p:nvSpPr>
        <p:spPr>
          <a:xfrm>
            <a:off x="7391400" y="9446919"/>
            <a:ext cx="2831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70C92E-0147-4D0C-A776-4EAAC9AD25FF}"/>
              </a:ext>
            </a:extLst>
          </p:cNvPr>
          <p:cNvSpPr txBox="1"/>
          <p:nvPr/>
        </p:nvSpPr>
        <p:spPr>
          <a:xfrm>
            <a:off x="11577116" y="8245952"/>
            <a:ext cx="2831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7D567-9FCB-4918-BB5E-CBB9E3DDE828}"/>
              </a:ext>
            </a:extLst>
          </p:cNvPr>
          <p:cNvSpPr txBox="1"/>
          <p:nvPr/>
        </p:nvSpPr>
        <p:spPr>
          <a:xfrm>
            <a:off x="2711233" y="9105900"/>
            <a:ext cx="46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주행하지 않았습니다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KakaoTalk_20221121_092540206">
            <a:hlinkClick r:id="" action="ppaction://media"/>
            <a:extLst>
              <a:ext uri="{FF2B5EF4-FFF2-40B4-BE49-F238E27FC236}">
                <a16:creationId xmlns:a16="http://schemas.microsoft.com/office/drawing/2014/main" id="{11794803-9031-4DBA-A0FF-D528210FDF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9170" y="20705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0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Object 14">
            <a:extLst>
              <a:ext uri="{FF2B5EF4-FFF2-40B4-BE49-F238E27FC236}">
                <a16:creationId xmlns:a16="http://schemas.microsoft.com/office/drawing/2014/main" id="{9572F297-EB92-47B2-999A-F929B57427C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0344" y="1092919"/>
            <a:ext cx="808710" cy="62032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4B847A7-F3AA-4C4B-983F-7A4F1FB13071}"/>
              </a:ext>
            </a:extLst>
          </p:cNvPr>
          <p:cNvSpPr txBox="1"/>
          <p:nvPr/>
        </p:nvSpPr>
        <p:spPr>
          <a:xfrm>
            <a:off x="2005981" y="1141469"/>
            <a:ext cx="71380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및 결과 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66B651-D2A0-4701-A7A4-5674EA7C696B}"/>
              </a:ext>
            </a:extLst>
          </p:cNvPr>
          <p:cNvSpPr txBox="1"/>
          <p:nvPr/>
        </p:nvSpPr>
        <p:spPr>
          <a:xfrm>
            <a:off x="2966516" y="8245952"/>
            <a:ext cx="2831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</a:t>
            </a:r>
          </a:p>
        </p:txBody>
      </p:sp>
      <p:grpSp>
        <p:nvGrpSpPr>
          <p:cNvPr id="30" name="그룹 1017">
            <a:extLst>
              <a:ext uri="{FF2B5EF4-FFF2-40B4-BE49-F238E27FC236}">
                <a16:creationId xmlns:a16="http://schemas.microsoft.com/office/drawing/2014/main" id="{E353AFB5-0571-4794-8AE9-972602B36DCC}"/>
              </a:ext>
            </a:extLst>
          </p:cNvPr>
          <p:cNvGrpSpPr/>
          <p:nvPr/>
        </p:nvGrpSpPr>
        <p:grpSpPr>
          <a:xfrm>
            <a:off x="7444947" y="9348494"/>
            <a:ext cx="2724573" cy="676922"/>
            <a:chOff x="13906572" y="3966301"/>
            <a:chExt cx="2724573" cy="676922"/>
          </a:xfrm>
        </p:grpSpPr>
        <p:pic>
          <p:nvPicPr>
            <p:cNvPr id="31" name="Object 56">
              <a:extLst>
                <a:ext uri="{FF2B5EF4-FFF2-40B4-BE49-F238E27FC236}">
                  <a16:creationId xmlns:a16="http://schemas.microsoft.com/office/drawing/2014/main" id="{255613A2-B626-4806-A945-EF7E711CE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572" y="3966301"/>
              <a:ext cx="2724573" cy="676922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070C92E-0147-4D0C-A776-4EAAC9AD25FF}"/>
              </a:ext>
            </a:extLst>
          </p:cNvPr>
          <p:cNvSpPr txBox="1"/>
          <p:nvPr/>
        </p:nvSpPr>
        <p:spPr>
          <a:xfrm>
            <a:off x="7391400" y="9486900"/>
            <a:ext cx="2831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밤</a:t>
            </a:r>
          </a:p>
        </p:txBody>
      </p:sp>
      <p:pic>
        <p:nvPicPr>
          <p:cNvPr id="2" name="KakaoTalk_20221120_203528880">
            <a:hlinkClick r:id="" action="ppaction://media"/>
            <a:extLst>
              <a:ext uri="{FF2B5EF4-FFF2-40B4-BE49-F238E27FC236}">
                <a16:creationId xmlns:a16="http://schemas.microsoft.com/office/drawing/2014/main" id="{D2F3FF0D-A3ED-49F5-99B0-D0A724C5BD1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11233" y="207262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503C1-1CAF-41DC-BA2D-E3F8DE313D4F}"/>
              </a:ext>
            </a:extLst>
          </p:cNvPr>
          <p:cNvSpPr txBox="1"/>
          <p:nvPr/>
        </p:nvSpPr>
        <p:spPr>
          <a:xfrm>
            <a:off x="10439400" y="9062033"/>
            <a:ext cx="46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핸드폰으로 촬영하여 자동 밝기 보정이 들어간 상태입니다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보이는 것 보다 어둡습니다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68A25-B22E-484D-B693-62A71C97FE0F}"/>
              </a:ext>
            </a:extLst>
          </p:cNvPr>
          <p:cNvSpPr txBox="1"/>
          <p:nvPr/>
        </p:nvSpPr>
        <p:spPr>
          <a:xfrm>
            <a:off x="2711233" y="9105900"/>
            <a:ext cx="46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도로 주행 시 가로등 불빛과 반대 차선 차량의 라이트 불빛 까지 고려하였습니다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61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F4B847A7-F3AA-4C4B-983F-7A4F1FB13071}"/>
              </a:ext>
            </a:extLst>
          </p:cNvPr>
          <p:cNvSpPr txBox="1"/>
          <p:nvPr/>
        </p:nvSpPr>
        <p:spPr>
          <a:xfrm>
            <a:off x="2005981" y="1141469"/>
            <a:ext cx="71380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</a:p>
        </p:txBody>
      </p:sp>
      <p:pic>
        <p:nvPicPr>
          <p:cNvPr id="8" name="Object 10">
            <a:extLst>
              <a:ext uri="{FF2B5EF4-FFF2-40B4-BE49-F238E27FC236}">
                <a16:creationId xmlns:a16="http://schemas.microsoft.com/office/drawing/2014/main" id="{2C8C36F4-5E45-4CD2-9625-61114DE4DA5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8223" y="1141469"/>
            <a:ext cx="827758" cy="620310"/>
          </a:xfrm>
          <a:prstGeom prst="rect">
            <a:avLst/>
          </a:prstGeom>
        </p:spPr>
      </p:pic>
      <p:grpSp>
        <p:nvGrpSpPr>
          <p:cNvPr id="13" name="그룹 1010">
            <a:extLst>
              <a:ext uri="{FF2B5EF4-FFF2-40B4-BE49-F238E27FC236}">
                <a16:creationId xmlns:a16="http://schemas.microsoft.com/office/drawing/2014/main" id="{455301B9-A279-48FB-A941-632A52FA0490}"/>
              </a:ext>
            </a:extLst>
          </p:cNvPr>
          <p:cNvGrpSpPr/>
          <p:nvPr/>
        </p:nvGrpSpPr>
        <p:grpSpPr>
          <a:xfrm>
            <a:off x="2005981" y="2534599"/>
            <a:ext cx="10414619" cy="6799901"/>
            <a:chOff x="13414587" y="4190476"/>
            <a:chExt cx="3708543" cy="3853683"/>
          </a:xfrm>
        </p:grpSpPr>
        <p:pic>
          <p:nvPicPr>
            <p:cNvPr id="14" name="Object 32">
              <a:extLst>
                <a:ext uri="{FF2B5EF4-FFF2-40B4-BE49-F238E27FC236}">
                  <a16:creationId xmlns:a16="http://schemas.microsoft.com/office/drawing/2014/main" id="{05924D1B-43B7-47BC-B5F5-59C71600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4587" y="4190476"/>
              <a:ext cx="3708543" cy="385368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7062D4-F50B-41A5-AFE2-044E40A90551}"/>
              </a:ext>
            </a:extLst>
          </p:cNvPr>
          <p:cNvSpPr txBox="1"/>
          <p:nvPr/>
        </p:nvSpPr>
        <p:spPr>
          <a:xfrm>
            <a:off x="2388704" y="4986728"/>
            <a:ext cx="97270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en-US" altLang="ko-KR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교통사고 원인 </a:t>
            </a:r>
            <a:r>
              <a:rPr lang="en-US" altLang="ko-KR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위인 졸음운전으로 인한 사고방지</a:t>
            </a:r>
            <a:endParaRPr lang="en-US" altLang="ko-KR" sz="2800" dirty="0">
              <a:solidFill>
                <a:srgbClr val="0066E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495B87-0C4C-42E6-8B20-112802BFDE03}"/>
              </a:ext>
            </a:extLst>
          </p:cNvPr>
          <p:cNvSpPr txBox="1"/>
          <p:nvPr/>
        </p:nvSpPr>
        <p:spPr>
          <a:xfrm>
            <a:off x="2388704" y="6483187"/>
            <a:ext cx="9525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치사율을 가진 졸음운전으로 발생하는 사망률 감소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CBEB5-3643-4D94-955E-69618F46D04E}"/>
              </a:ext>
            </a:extLst>
          </p:cNvPr>
          <p:cNvSpPr txBox="1"/>
          <p:nvPr/>
        </p:nvSpPr>
        <p:spPr>
          <a:xfrm>
            <a:off x="2388704" y="7979647"/>
            <a:ext cx="71380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누구나 일반 차량에도 쉽게 설치</a:t>
            </a:r>
            <a:r>
              <a:rPr lang="en-US" altLang="ko-KR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해제 가능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83619-2AA1-4040-A05F-C8D76B781854}"/>
              </a:ext>
            </a:extLst>
          </p:cNvPr>
          <p:cNvSpPr txBox="1"/>
          <p:nvPr/>
        </p:nvSpPr>
        <p:spPr>
          <a:xfrm>
            <a:off x="2388704" y="3490268"/>
            <a:ext cx="71380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인공지능을 활용하여 인식률</a:t>
            </a:r>
            <a:r>
              <a:rPr lang="en-US" altLang="ko-KR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 증가</a:t>
            </a:r>
          </a:p>
        </p:txBody>
      </p:sp>
    </p:spTree>
    <p:extLst>
      <p:ext uri="{BB962C8B-B14F-4D97-AF65-F5344CB8AC3E}">
        <p14:creationId xmlns:p14="http://schemas.microsoft.com/office/powerpoint/2010/main" val="88196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236935"/>
            <a:ext cx="19352381" cy="7830891"/>
            <a:chOff x="-533333" y="236935"/>
            <a:chExt cx="19352381" cy="783089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236935"/>
              <a:ext cx="8506132" cy="7830891"/>
              <a:chOff x="-533333" y="236935"/>
              <a:chExt cx="8506132" cy="783089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-533333" y="236935"/>
                <a:ext cx="8506132" cy="78308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312916" y="236935"/>
              <a:ext cx="8506132" cy="7830891"/>
              <a:chOff x="10312916" y="236935"/>
              <a:chExt cx="8506132" cy="783089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0312916" y="236935"/>
                <a:ext cx="8506132" cy="783089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690476" y="-2338095"/>
            <a:ext cx="12904762" cy="12942857"/>
            <a:chOff x="2690476" y="-2338095"/>
            <a:chExt cx="12904762" cy="1294285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90476" y="-2300000"/>
              <a:ext cx="12904762" cy="12904762"/>
              <a:chOff x="2690476" y="-2300000"/>
              <a:chExt cx="12904762" cy="1290476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690476" y="-2300000"/>
                <a:ext cx="12904762" cy="1290476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690476" y="-2338095"/>
              <a:ext cx="12904762" cy="12904762"/>
              <a:chOff x="2690476" y="-2338095"/>
              <a:chExt cx="12904762" cy="129047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690476" y="-2338095"/>
                <a:ext cx="12904762" cy="1290476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238095" y="1247619"/>
            <a:ext cx="5809524" cy="5809524"/>
            <a:chOff x="6238095" y="1247619"/>
            <a:chExt cx="5809524" cy="58095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238095" y="1247619"/>
              <a:ext cx="5809524" cy="5809524"/>
              <a:chOff x="6238095" y="1247619"/>
              <a:chExt cx="5809524" cy="58095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33333" y="-1657143"/>
                <a:ext cx="11619048" cy="1161904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38095" y="1247619"/>
                <a:ext cx="5809524" cy="58095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695890" y="1705414"/>
              <a:ext cx="4893934" cy="4893934"/>
              <a:chOff x="6695890" y="1705414"/>
              <a:chExt cx="4893934" cy="489393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48924" y="-703907"/>
                <a:ext cx="9787867" cy="9787867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95890" y="1705414"/>
                <a:ext cx="4893934" cy="489393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7810499"/>
            <a:ext cx="18288000" cy="2472833"/>
            <a:chOff x="-770097" y="7846099"/>
            <a:chExt cx="20179621" cy="275866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859907" y="6594091"/>
              <a:ext cx="40359242" cy="551732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70097" y="7846099"/>
              <a:ext cx="20179621" cy="275866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181049D-DD55-492B-A605-F327FEEB63FB}"/>
              </a:ext>
            </a:extLst>
          </p:cNvPr>
          <p:cNvSpPr txBox="1"/>
          <p:nvPr/>
        </p:nvSpPr>
        <p:spPr>
          <a:xfrm>
            <a:off x="6832145" y="3759139"/>
            <a:ext cx="46012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6A55C5-0162-4C02-8FDF-929AC072E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75" y="403835"/>
            <a:ext cx="2286000" cy="228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A165F0D-7C1A-43EB-9CFB-EDE11A6049E2}"/>
              </a:ext>
            </a:extLst>
          </p:cNvPr>
          <p:cNvSpPr txBox="1"/>
          <p:nvPr/>
        </p:nvSpPr>
        <p:spPr>
          <a:xfrm>
            <a:off x="11201400" y="8776154"/>
            <a:ext cx="68628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교수님 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엄진섭교수님</a:t>
            </a:r>
            <a:endParaRPr lang="en-US" altLang="ko-KR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전자공학과 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201614673</a:t>
            </a: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김도헌</a:t>
            </a:r>
            <a:endParaRPr lang="en-US" altLang="ko-KR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전자공학과 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201613458  </a:t>
            </a: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민준기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810" y="-2552381"/>
            <a:ext cx="17561905" cy="15409524"/>
            <a:chOff x="723810" y="-2552381"/>
            <a:chExt cx="17561905" cy="154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810" y="-2552381"/>
              <a:ext cx="17561905" cy="154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0325" y="2583232"/>
            <a:ext cx="4241389" cy="944754"/>
            <a:chOff x="3430325" y="2583232"/>
            <a:chExt cx="4241389" cy="94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0325" y="2583232"/>
              <a:ext cx="4241389" cy="944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0325" y="4170927"/>
            <a:ext cx="4241389" cy="402012"/>
            <a:chOff x="3430325" y="4170927"/>
            <a:chExt cx="4241389" cy="4020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0325" y="4170927"/>
              <a:ext cx="4241389" cy="4020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73201" y="6693585"/>
            <a:ext cx="4241389" cy="944754"/>
            <a:chOff x="3373201" y="6693585"/>
            <a:chExt cx="4241389" cy="944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3201" y="6693585"/>
              <a:ext cx="4241389" cy="944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3201" y="5620925"/>
            <a:ext cx="4241389" cy="402012"/>
            <a:chOff x="3373201" y="5620925"/>
            <a:chExt cx="4241389" cy="4020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3201" y="5620925"/>
              <a:ext cx="4241389" cy="4020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901939" y="1563342"/>
            <a:ext cx="7099377" cy="7099377"/>
            <a:chOff x="-2439542" y="1440788"/>
            <a:chExt cx="7099377" cy="70993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89230" y="-2108901"/>
              <a:ext cx="14198754" cy="1419875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39542" y="1440788"/>
              <a:ext cx="7099377" cy="7099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995063" y="128809"/>
            <a:ext cx="9723334" cy="9723334"/>
            <a:chOff x="-1995063" y="128809"/>
            <a:chExt cx="9723334" cy="97233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995063" y="128809"/>
              <a:ext cx="9723334" cy="972333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50" y="2621166"/>
              <a:ext cx="4861667" cy="4861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592" y="907883"/>
            <a:ext cx="1534006" cy="1534006"/>
            <a:chOff x="2515969" y="1257458"/>
            <a:chExt cx="1534006" cy="153400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515969" y="1257458"/>
              <a:ext cx="1534006" cy="1534006"/>
              <a:chOff x="2515969" y="1257458"/>
              <a:chExt cx="1534006" cy="15340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48966" y="549455"/>
                <a:ext cx="3068012" cy="3068012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515969" y="1257458"/>
                <a:ext cx="1534006" cy="153400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803385" y="1467486"/>
              <a:ext cx="1073425" cy="1073425"/>
              <a:chOff x="2803385" y="1467486"/>
              <a:chExt cx="1073425" cy="107342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03385" y="1467486"/>
                <a:ext cx="1073425" cy="107342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3646210" y="6892301"/>
            <a:ext cx="1114525" cy="1114525"/>
            <a:chOff x="3471475" y="6679344"/>
            <a:chExt cx="1114525" cy="11145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14212" y="6182095"/>
              <a:ext cx="2229050" cy="222905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71475" y="6679344"/>
              <a:ext cx="1114525" cy="11145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90331" y="6951812"/>
            <a:ext cx="889435" cy="889435"/>
            <a:chOff x="3593442" y="6787753"/>
            <a:chExt cx="889435" cy="8894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93442" y="6787753"/>
              <a:ext cx="889435" cy="8894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14590" y="1866106"/>
            <a:ext cx="9508492" cy="1415205"/>
            <a:chOff x="7614590" y="1866106"/>
            <a:chExt cx="9508492" cy="14152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14590" y="1866106"/>
              <a:ext cx="9508492" cy="141520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88899" y="2292123"/>
            <a:ext cx="596871" cy="5633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614590" y="3546700"/>
            <a:ext cx="9508492" cy="1415205"/>
            <a:chOff x="7614590" y="3546700"/>
            <a:chExt cx="9508492" cy="141520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14590" y="3546700"/>
              <a:ext cx="9508492" cy="141520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88899" y="3963194"/>
            <a:ext cx="722585" cy="55943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614590" y="5254616"/>
            <a:ext cx="9489445" cy="1415205"/>
            <a:chOff x="7614590" y="5254616"/>
            <a:chExt cx="9489445" cy="141520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14590" y="5254616"/>
              <a:ext cx="9489445" cy="141520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88899" y="5668077"/>
            <a:ext cx="722585" cy="56380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614590" y="6950538"/>
            <a:ext cx="9470397" cy="1415205"/>
            <a:chOff x="7614590" y="6950538"/>
            <a:chExt cx="9470397" cy="141520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14590" y="6950538"/>
              <a:ext cx="9470397" cy="141520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88899" y="7366277"/>
            <a:ext cx="733557" cy="56380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513502" y="2470239"/>
            <a:ext cx="225987" cy="225987"/>
            <a:chOff x="7513502" y="2470239"/>
            <a:chExt cx="225987" cy="22598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13502" y="2470239"/>
              <a:ext cx="225987" cy="22598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513502" y="4115335"/>
            <a:ext cx="225987" cy="225987"/>
            <a:chOff x="7513502" y="4115335"/>
            <a:chExt cx="225987" cy="22598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13502" y="4115335"/>
              <a:ext cx="225987" cy="22598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13502" y="5876021"/>
            <a:ext cx="225987" cy="225987"/>
            <a:chOff x="7513502" y="5876021"/>
            <a:chExt cx="225987" cy="225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13502" y="5876021"/>
              <a:ext cx="225987" cy="22598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513502" y="7521117"/>
            <a:ext cx="225987" cy="225987"/>
            <a:chOff x="7513502" y="7521117"/>
            <a:chExt cx="225987" cy="2259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13502" y="7521117"/>
              <a:ext cx="225987" cy="22598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6098" y="6950538"/>
            <a:ext cx="1116915" cy="1116915"/>
            <a:chOff x="-393106" y="6304394"/>
            <a:chExt cx="1116915" cy="111691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-393106" y="6304394"/>
              <a:ext cx="1116915" cy="1116915"/>
              <a:chOff x="-393106" y="6304394"/>
              <a:chExt cx="1116915" cy="111691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-951564" y="5745937"/>
                <a:ext cx="2233831" cy="2233831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93106" y="6304394"/>
                <a:ext cx="1116915" cy="111691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-199791" y="6477309"/>
              <a:ext cx="745458" cy="745458"/>
              <a:chOff x="-199791" y="6477309"/>
              <a:chExt cx="745458" cy="745458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-199791" y="6477309"/>
                <a:ext cx="745458" cy="745458"/>
              </a:xfrm>
              <a:prstGeom prst="rect">
                <a:avLst/>
              </a:prstGeom>
            </p:spPr>
          </p:pic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F9C832A-372B-4805-B4ED-667C8141BCD1}"/>
              </a:ext>
            </a:extLst>
          </p:cNvPr>
          <p:cNvSpPr txBox="1"/>
          <p:nvPr/>
        </p:nvSpPr>
        <p:spPr>
          <a:xfrm>
            <a:off x="354757" y="3499713"/>
            <a:ext cx="39951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인공지능을 활용한 졸음운</a:t>
            </a:r>
            <a:r>
              <a:rPr lang="ko-KR" altLang="en-US" sz="50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</a:t>
            </a:r>
            <a:r>
              <a:rPr lang="ko-KR" alt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방지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46F47-DF8F-4D27-9F3C-C10A7D46F921}"/>
              </a:ext>
            </a:extLst>
          </p:cNvPr>
          <p:cNvSpPr txBox="1"/>
          <p:nvPr/>
        </p:nvSpPr>
        <p:spPr>
          <a:xfrm>
            <a:off x="9237983" y="2312098"/>
            <a:ext cx="3000682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프로젝트의 개요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54657-D2F1-4380-918C-1CAAAE5CF083}"/>
              </a:ext>
            </a:extLst>
          </p:cNvPr>
          <p:cNvSpPr txBox="1"/>
          <p:nvPr/>
        </p:nvSpPr>
        <p:spPr>
          <a:xfrm>
            <a:off x="9237982" y="3963194"/>
            <a:ext cx="615441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작품의 소개와 동작 방식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F1ADCF-A30E-4ABB-A22C-321890582B69}"/>
              </a:ext>
            </a:extLst>
          </p:cNvPr>
          <p:cNvSpPr txBox="1"/>
          <p:nvPr/>
        </p:nvSpPr>
        <p:spPr>
          <a:xfrm>
            <a:off x="9237982" y="5700608"/>
            <a:ext cx="615441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및 결과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251C2B-C11C-477C-B2A9-677C2680E3BA}"/>
              </a:ext>
            </a:extLst>
          </p:cNvPr>
          <p:cNvSpPr txBox="1"/>
          <p:nvPr/>
        </p:nvSpPr>
        <p:spPr>
          <a:xfrm>
            <a:off x="9240616" y="7396530"/>
            <a:ext cx="615441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5383" y="4161905"/>
            <a:ext cx="2940807" cy="3207177"/>
            <a:chOff x="6335383" y="4161905"/>
            <a:chExt cx="2940807" cy="3207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5383" y="4161905"/>
              <a:ext cx="2940807" cy="3207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657" y="3768918"/>
            <a:ext cx="5746406" cy="4688225"/>
            <a:chOff x="1114657" y="3768918"/>
            <a:chExt cx="5746406" cy="4688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657" y="3768918"/>
              <a:ext cx="5746406" cy="4688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6964" y="3768918"/>
            <a:ext cx="7516119" cy="4688225"/>
            <a:chOff x="9606964" y="3768918"/>
            <a:chExt cx="7516119" cy="4688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6964" y="3768918"/>
              <a:ext cx="7516119" cy="46882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4657" y="3291542"/>
            <a:ext cx="5746406" cy="908458"/>
            <a:chOff x="1114657" y="3291542"/>
            <a:chExt cx="5746406" cy="908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58546" y="2879241"/>
              <a:ext cx="11492812" cy="181691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657" y="3291542"/>
              <a:ext cx="5746406" cy="908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06964" y="3291542"/>
            <a:ext cx="7516119" cy="908458"/>
            <a:chOff x="9606964" y="3291542"/>
            <a:chExt cx="7516119" cy="9084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8904" y="2879241"/>
              <a:ext cx="15032238" cy="181691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6964" y="3291542"/>
              <a:ext cx="7516119" cy="90845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5347" y="1105402"/>
            <a:ext cx="656329" cy="6203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98043" y="1061696"/>
            <a:ext cx="2763791" cy="8701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13258" y="1217600"/>
            <a:ext cx="3357310" cy="5566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82096" y="4515888"/>
            <a:ext cx="2047016" cy="696032"/>
            <a:chOff x="10386016" y="4515342"/>
            <a:chExt cx="2047016" cy="69603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86016" y="4515342"/>
              <a:ext cx="2047016" cy="6960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87066" y="5869832"/>
            <a:ext cx="2403515" cy="939230"/>
            <a:chOff x="14178857" y="4515342"/>
            <a:chExt cx="2047016" cy="69603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78857" y="4515342"/>
              <a:ext cx="2047016" cy="6960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9847" y="4999027"/>
            <a:ext cx="174507" cy="174507"/>
            <a:chOff x="1771915" y="4729041"/>
            <a:chExt cx="174507" cy="17450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1915" y="4729041"/>
              <a:ext cx="174507" cy="1745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09408" y="6062367"/>
            <a:ext cx="174507" cy="174507"/>
            <a:chOff x="1771915" y="5211374"/>
            <a:chExt cx="174507" cy="17450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1915" y="5211374"/>
              <a:ext cx="174507" cy="1745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09408" y="7395694"/>
            <a:ext cx="174507" cy="174507"/>
            <a:chOff x="1771915" y="6188490"/>
            <a:chExt cx="174507" cy="17450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1915" y="6188490"/>
              <a:ext cx="174507" cy="1745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88651" y="5695325"/>
            <a:ext cx="174507" cy="174507"/>
            <a:chOff x="10088651" y="5695325"/>
            <a:chExt cx="174507" cy="17450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8651" y="5695325"/>
              <a:ext cx="174507" cy="17450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88651" y="6177658"/>
            <a:ext cx="174507" cy="174507"/>
            <a:chOff x="10088651" y="6177658"/>
            <a:chExt cx="174507" cy="17450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8651" y="6177658"/>
              <a:ext cx="174507" cy="1745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88651" y="6647699"/>
            <a:ext cx="174507" cy="174507"/>
            <a:chOff x="10088651" y="6647699"/>
            <a:chExt cx="174507" cy="17450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8651" y="6647699"/>
              <a:ext cx="174507" cy="1745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88651" y="7154774"/>
            <a:ext cx="174507" cy="174507"/>
            <a:chOff x="10088651" y="7154774"/>
            <a:chExt cx="174507" cy="17450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8651" y="7154774"/>
              <a:ext cx="174507" cy="17450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088651" y="7624815"/>
            <a:ext cx="174507" cy="174507"/>
            <a:chOff x="10088651" y="7624815"/>
            <a:chExt cx="174507" cy="17450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8651" y="7624815"/>
              <a:ext cx="174507" cy="17450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792595-C049-45E7-9380-77D192C7900A}"/>
              </a:ext>
            </a:extLst>
          </p:cNvPr>
          <p:cNvSpPr txBox="1"/>
          <p:nvPr/>
        </p:nvSpPr>
        <p:spPr>
          <a:xfrm>
            <a:off x="2063071" y="3509530"/>
            <a:ext cx="4648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졸음 운전에 대한 위험성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B98025-C2B3-4033-9AC8-A8DD61266A66}"/>
              </a:ext>
            </a:extLst>
          </p:cNvPr>
          <p:cNvSpPr txBox="1"/>
          <p:nvPr/>
        </p:nvSpPr>
        <p:spPr>
          <a:xfrm>
            <a:off x="11310265" y="3481818"/>
            <a:ext cx="410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졸음 운전 방지에 대한 대책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F664F-F172-4ADF-ADCF-227A841EC93E}"/>
              </a:ext>
            </a:extLst>
          </p:cNvPr>
          <p:cNvSpPr txBox="1"/>
          <p:nvPr/>
        </p:nvSpPr>
        <p:spPr>
          <a:xfrm>
            <a:off x="2116203" y="4661966"/>
            <a:ext cx="4226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교통사고 발생원인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5C9F32-341C-499D-986B-589C4E2B2AA6}"/>
              </a:ext>
            </a:extLst>
          </p:cNvPr>
          <p:cNvSpPr txBox="1"/>
          <p:nvPr/>
        </p:nvSpPr>
        <p:spPr>
          <a:xfrm>
            <a:off x="2108440" y="5826454"/>
            <a:ext cx="4403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치사율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18.5% &gt;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과속사고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11.1%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6CA4FC-FC82-4EB5-AD78-02D5D51B9B44}"/>
              </a:ext>
            </a:extLst>
          </p:cNvPr>
          <p:cNvSpPr txBox="1"/>
          <p:nvPr/>
        </p:nvSpPr>
        <p:spPr>
          <a:xfrm>
            <a:off x="2092030" y="6882784"/>
            <a:ext cx="4203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혈중 알코올 농도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0.17%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상태로 운전 하는 것과 같음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면허취소 기준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0.1%)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E11BB-EBDE-4A3E-8D8F-8D6CFB29F7D0}"/>
              </a:ext>
            </a:extLst>
          </p:cNvPr>
          <p:cNvSpPr txBox="1"/>
          <p:nvPr/>
        </p:nvSpPr>
        <p:spPr>
          <a:xfrm>
            <a:off x="10823649" y="4662512"/>
            <a:ext cx="140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운전자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E74AB7-4E1F-4431-9459-D752E1E3ED1F}"/>
              </a:ext>
            </a:extLst>
          </p:cNvPr>
          <p:cNvSpPr txBox="1"/>
          <p:nvPr/>
        </p:nvSpPr>
        <p:spPr>
          <a:xfrm>
            <a:off x="14496916" y="6075486"/>
            <a:ext cx="1771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기계의 도움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9E84E-E758-4F1B-AD1A-F98C42366801}"/>
              </a:ext>
            </a:extLst>
          </p:cNvPr>
          <p:cNvSpPr txBox="1"/>
          <p:nvPr/>
        </p:nvSpPr>
        <p:spPr>
          <a:xfrm>
            <a:off x="10562297" y="5590843"/>
            <a:ext cx="259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충분한 수면 취하기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2DAA73-B74A-46E7-AB54-CE429CD329A6}"/>
              </a:ext>
            </a:extLst>
          </p:cNvPr>
          <p:cNvSpPr txBox="1"/>
          <p:nvPr/>
        </p:nvSpPr>
        <p:spPr>
          <a:xfrm>
            <a:off x="10570825" y="6075486"/>
            <a:ext cx="259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환기 시키기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9C4CD5-04D7-4EA8-B90D-962994F33E3E}"/>
              </a:ext>
            </a:extLst>
          </p:cNvPr>
          <p:cNvSpPr txBox="1"/>
          <p:nvPr/>
        </p:nvSpPr>
        <p:spPr>
          <a:xfrm>
            <a:off x="10562297" y="6560129"/>
            <a:ext cx="259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졸음 껌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C76362-C8AE-41FA-BA72-C332DC83B854}"/>
              </a:ext>
            </a:extLst>
          </p:cNvPr>
          <p:cNvSpPr txBox="1"/>
          <p:nvPr/>
        </p:nvSpPr>
        <p:spPr>
          <a:xfrm>
            <a:off x="10562297" y="7056287"/>
            <a:ext cx="259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카페인 섭취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C5A2BDC-C57E-4FB5-8699-45B2BFA38D85}"/>
              </a:ext>
            </a:extLst>
          </p:cNvPr>
          <p:cNvSpPr txBox="1"/>
          <p:nvPr/>
        </p:nvSpPr>
        <p:spPr>
          <a:xfrm>
            <a:off x="10570825" y="7527402"/>
            <a:ext cx="259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스트레칭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지압</a:t>
            </a:r>
          </a:p>
        </p:txBody>
      </p:sp>
      <p:sp>
        <p:nvSpPr>
          <p:cNvPr id="10" name="더하기 기호 9">
            <a:extLst>
              <a:ext uri="{FF2B5EF4-FFF2-40B4-BE49-F238E27FC236}">
                <a16:creationId xmlns:a16="http://schemas.microsoft.com/office/drawing/2014/main" id="{042064A1-9B9F-4FE2-BACC-5FFC9FD3F242}"/>
              </a:ext>
            </a:extLst>
          </p:cNvPr>
          <p:cNvSpPr/>
          <p:nvPr/>
        </p:nvSpPr>
        <p:spPr>
          <a:xfrm>
            <a:off x="13073151" y="6037676"/>
            <a:ext cx="783141" cy="697276"/>
          </a:xfrm>
          <a:prstGeom prst="mathPlus">
            <a:avLst/>
          </a:prstGeom>
          <a:solidFill>
            <a:srgbClr val="0066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3DF3A7F-96C1-49F3-A447-DD1DE0E4D107}"/>
              </a:ext>
            </a:extLst>
          </p:cNvPr>
          <p:cNvSpPr txBox="1"/>
          <p:nvPr/>
        </p:nvSpPr>
        <p:spPr>
          <a:xfrm>
            <a:off x="14155048" y="6881071"/>
            <a:ext cx="2598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인공지능을 활용하여 인식 정확도 증가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5346" y="1105403"/>
            <a:ext cx="808710" cy="620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7143" y="2349870"/>
            <a:ext cx="12665940" cy="2135844"/>
            <a:chOff x="4457143" y="2349870"/>
            <a:chExt cx="12665940" cy="21358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143" y="2349870"/>
              <a:ext cx="12665940" cy="2135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657" y="5142857"/>
            <a:ext cx="16008426" cy="3447619"/>
            <a:chOff x="1114657" y="5142857"/>
            <a:chExt cx="16008426" cy="34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657" y="5142857"/>
              <a:ext cx="16008426" cy="3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9313" y="2349870"/>
            <a:ext cx="1817754" cy="1817754"/>
            <a:chOff x="1239313" y="2349870"/>
            <a:chExt cx="1817754" cy="18177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39313" y="2349870"/>
              <a:ext cx="1817754" cy="1817754"/>
              <a:chOff x="1239313" y="2349870"/>
              <a:chExt cx="1817754" cy="181775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0436" y="1440993"/>
                <a:ext cx="3635509" cy="3635509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9313" y="2349870"/>
                <a:ext cx="1817754" cy="18177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4814" y="2523009"/>
              <a:ext cx="1366753" cy="1366753"/>
              <a:chOff x="1464814" y="2523009"/>
              <a:chExt cx="1366753" cy="136675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4814" y="2523009"/>
                <a:ext cx="1366753" cy="136675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58361" y="3953825"/>
            <a:ext cx="1803062" cy="569984"/>
            <a:chOff x="1258361" y="3953825"/>
            <a:chExt cx="1803062" cy="5699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361" y="3953825"/>
              <a:ext cx="1803062" cy="5699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15505" y="2701890"/>
            <a:ext cx="2317829" cy="1431804"/>
            <a:chOff x="5215505" y="2701890"/>
            <a:chExt cx="2317829" cy="14318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5505" y="2701890"/>
              <a:ext cx="2317829" cy="14318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1554" y="3343924"/>
            <a:ext cx="551179" cy="147738"/>
            <a:chOff x="7441554" y="3343924"/>
            <a:chExt cx="551179" cy="14773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517460" y="3360059"/>
              <a:ext cx="475272" cy="115467"/>
              <a:chOff x="7517460" y="3360059"/>
              <a:chExt cx="475272" cy="1154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517460" y="3360059"/>
                <a:ext cx="475272" cy="11546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441554" y="3343924"/>
              <a:ext cx="147738" cy="147738"/>
              <a:chOff x="7441554" y="3343924"/>
              <a:chExt cx="147738" cy="14773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41554" y="3343924"/>
                <a:ext cx="147738" cy="14773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212885" y="2701890"/>
            <a:ext cx="2317829" cy="1431804"/>
            <a:chOff x="8212885" y="2701890"/>
            <a:chExt cx="2317829" cy="143180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2885" y="2701890"/>
              <a:ext cx="2317829" cy="14318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38934" y="3343924"/>
            <a:ext cx="551179" cy="147738"/>
            <a:chOff x="10438934" y="3343924"/>
            <a:chExt cx="551179" cy="14773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514841" y="3360059"/>
              <a:ext cx="475272" cy="115467"/>
              <a:chOff x="10514841" y="3360059"/>
              <a:chExt cx="475272" cy="11546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14841" y="3360059"/>
                <a:ext cx="475272" cy="11546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438934" y="3343924"/>
              <a:ext cx="147738" cy="147738"/>
              <a:chOff x="10438934" y="3343924"/>
              <a:chExt cx="147738" cy="14773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38934" y="3343924"/>
                <a:ext cx="147738" cy="14773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1159425" y="2701890"/>
            <a:ext cx="2317829" cy="1431804"/>
            <a:chOff x="11159425" y="2701890"/>
            <a:chExt cx="2317829" cy="143180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9425" y="2701890"/>
              <a:ext cx="2317829" cy="14318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85474" y="3343924"/>
            <a:ext cx="551179" cy="147738"/>
            <a:chOff x="13385474" y="3343924"/>
            <a:chExt cx="551179" cy="14773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461380" y="3360059"/>
              <a:ext cx="475272" cy="115467"/>
              <a:chOff x="13461380" y="3360059"/>
              <a:chExt cx="475272" cy="11546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61380" y="3360059"/>
                <a:ext cx="475272" cy="11546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385474" y="3343924"/>
              <a:ext cx="147738" cy="147738"/>
              <a:chOff x="13385474" y="3343924"/>
              <a:chExt cx="147738" cy="14773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85474" y="3343924"/>
                <a:ext cx="147738" cy="147738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4063637" y="2701890"/>
            <a:ext cx="2317829" cy="1431804"/>
            <a:chOff x="14063637" y="2701890"/>
            <a:chExt cx="2317829" cy="143180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63637" y="2701890"/>
              <a:ext cx="2317829" cy="143180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661063" y="5647619"/>
            <a:ext cx="2828662" cy="2419048"/>
            <a:chOff x="13661063" y="5647619"/>
            <a:chExt cx="2828662" cy="241904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61063" y="5647619"/>
              <a:ext cx="2828662" cy="241904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776036" y="5647619"/>
            <a:ext cx="2828662" cy="2419048"/>
            <a:chOff x="9776036" y="5647619"/>
            <a:chExt cx="2828662" cy="241904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76036" y="5647619"/>
              <a:ext cx="2828662" cy="241904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891008" y="5647619"/>
            <a:ext cx="2828662" cy="2419048"/>
            <a:chOff x="5891008" y="5647619"/>
            <a:chExt cx="2828662" cy="241904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91008" y="5647619"/>
              <a:ext cx="2828662" cy="241904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005981" y="5647619"/>
            <a:ext cx="2828662" cy="2419048"/>
            <a:chOff x="2005981" y="5647619"/>
            <a:chExt cx="2828662" cy="241904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5981" y="5647619"/>
              <a:ext cx="2828662" cy="241904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114313" y="5480435"/>
            <a:ext cx="1974576" cy="613734"/>
            <a:chOff x="14114313" y="5480435"/>
            <a:chExt cx="1974576" cy="61373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14313" y="5480435"/>
              <a:ext cx="1974576" cy="61373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200708" y="5480435"/>
            <a:ext cx="1974576" cy="613734"/>
            <a:chOff x="10200708" y="5480435"/>
            <a:chExt cx="1974576" cy="613734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00708" y="5480435"/>
              <a:ext cx="1974576" cy="61373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344258" y="5496308"/>
            <a:ext cx="1974576" cy="613734"/>
            <a:chOff x="6344258" y="5496308"/>
            <a:chExt cx="1974576" cy="613734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4258" y="5496308"/>
              <a:ext cx="1974576" cy="61373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219303" y="6876173"/>
            <a:ext cx="174507" cy="174507"/>
            <a:chOff x="6571156" y="6501958"/>
            <a:chExt cx="174507" cy="174507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1156" y="6501958"/>
              <a:ext cx="174507" cy="174507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2471074" y="5496308"/>
            <a:ext cx="1974576" cy="613734"/>
            <a:chOff x="2471074" y="5496308"/>
            <a:chExt cx="1974576" cy="613734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71074" y="5496308"/>
              <a:ext cx="1974576" cy="613734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009774" y="6820075"/>
            <a:ext cx="700719" cy="127997"/>
            <a:chOff x="5009774" y="6820075"/>
            <a:chExt cx="700719" cy="127997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9774" y="6820075"/>
              <a:ext cx="700719" cy="127997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8881386" y="6866667"/>
            <a:ext cx="700719" cy="127997"/>
            <a:chOff x="8881386" y="6866667"/>
            <a:chExt cx="700719" cy="127997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81386" y="6866667"/>
              <a:ext cx="700719" cy="127997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2776534" y="6866667"/>
            <a:ext cx="700719" cy="127997"/>
            <a:chOff x="12776534" y="6866667"/>
            <a:chExt cx="700719" cy="127997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76534" y="6866667"/>
              <a:ext cx="700719" cy="127997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0649360" y="4755122"/>
            <a:ext cx="412086" cy="130580"/>
            <a:chOff x="10649360" y="4755122"/>
            <a:chExt cx="412086" cy="130580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0649360" y="4755122"/>
              <a:ext cx="412086" cy="130580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3373578" y="3098851"/>
            <a:ext cx="712136" cy="661519"/>
            <a:chOff x="3373578" y="3098851"/>
            <a:chExt cx="712136" cy="66151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73578" y="3098851"/>
              <a:ext cx="712136" cy="661519"/>
            </a:xfrm>
            <a:prstGeom prst="rect">
              <a:avLst/>
            </a:prstGeom>
          </p:spPr>
        </p:pic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3EF01914-9070-4F6A-B455-8FEEF5096DDF}"/>
              </a:ext>
            </a:extLst>
          </p:cNvPr>
          <p:cNvSpPr txBox="1"/>
          <p:nvPr/>
        </p:nvSpPr>
        <p:spPr>
          <a:xfrm>
            <a:off x="2005981" y="1141469"/>
            <a:ext cx="615441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작품의 소개와 동작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875DC-5784-4504-AE5C-637CDFB7B481}"/>
              </a:ext>
            </a:extLst>
          </p:cNvPr>
          <p:cNvSpPr txBox="1"/>
          <p:nvPr/>
        </p:nvSpPr>
        <p:spPr>
          <a:xfrm>
            <a:off x="1518959" y="4055489"/>
            <a:ext cx="1281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운전자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54B43-EF22-4D20-9A24-D2BE73FCC11D}"/>
              </a:ext>
            </a:extLst>
          </p:cNvPr>
          <p:cNvSpPr txBox="1"/>
          <p:nvPr/>
        </p:nvSpPr>
        <p:spPr>
          <a:xfrm>
            <a:off x="5360133" y="3181660"/>
            <a:ext cx="2025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운전자의 눈 감지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7CBD355-3FBD-4D15-9E13-141C0A966DB6}"/>
              </a:ext>
            </a:extLst>
          </p:cNvPr>
          <p:cNvSpPr txBox="1"/>
          <p:nvPr/>
        </p:nvSpPr>
        <p:spPr>
          <a:xfrm>
            <a:off x="8239734" y="3217737"/>
            <a:ext cx="2300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감은 시간을 측정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B60A42-EE9F-4FB5-BAC6-B0863B3F781E}"/>
              </a:ext>
            </a:extLst>
          </p:cNvPr>
          <p:cNvSpPr txBox="1"/>
          <p:nvPr/>
        </p:nvSpPr>
        <p:spPr>
          <a:xfrm>
            <a:off x="11233026" y="3098851"/>
            <a:ext cx="2300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 이상 지속되면 졸음 운전으로 판단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9C28EED-EB57-4CE0-816C-41E987A84DAA}"/>
              </a:ext>
            </a:extLst>
          </p:cNvPr>
          <p:cNvSpPr txBox="1"/>
          <p:nvPr/>
        </p:nvSpPr>
        <p:spPr>
          <a:xfrm>
            <a:off x="14077925" y="3203718"/>
            <a:ext cx="2300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경고음 발생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28B2A-625C-4DB3-B4F9-871023F4D8B5}"/>
              </a:ext>
            </a:extLst>
          </p:cNvPr>
          <p:cNvSpPr txBox="1"/>
          <p:nvPr/>
        </p:nvSpPr>
        <p:spPr>
          <a:xfrm>
            <a:off x="2656919" y="5598049"/>
            <a:ext cx="154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라즈베리파이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A540136-F40D-41A3-A127-64CC80B02865}"/>
              </a:ext>
            </a:extLst>
          </p:cNvPr>
          <p:cNvSpPr txBox="1"/>
          <p:nvPr/>
        </p:nvSpPr>
        <p:spPr>
          <a:xfrm>
            <a:off x="6513982" y="5598049"/>
            <a:ext cx="154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캠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6FC2013-725E-4C65-9ABE-C5CE82AB6924}"/>
              </a:ext>
            </a:extLst>
          </p:cNvPr>
          <p:cNvSpPr txBox="1"/>
          <p:nvPr/>
        </p:nvSpPr>
        <p:spPr>
          <a:xfrm>
            <a:off x="10353229" y="5607498"/>
            <a:ext cx="175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스피커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F9963C-9472-4ED5-AA4A-65DF2413CA9D}"/>
              </a:ext>
            </a:extLst>
          </p:cNvPr>
          <p:cNvSpPr txBox="1"/>
          <p:nvPr/>
        </p:nvSpPr>
        <p:spPr>
          <a:xfrm>
            <a:off x="14365144" y="5612907"/>
            <a:ext cx="154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보조 배터리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B1866C-428E-4091-9B06-035CE2D8ED20}"/>
              </a:ext>
            </a:extLst>
          </p:cNvPr>
          <p:cNvSpPr txBox="1"/>
          <p:nvPr/>
        </p:nvSpPr>
        <p:spPr>
          <a:xfrm>
            <a:off x="6500488" y="6745999"/>
            <a:ext cx="188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운전자의 눈 측정</a:t>
            </a:r>
          </a:p>
        </p:txBody>
      </p:sp>
      <p:grpSp>
        <p:nvGrpSpPr>
          <p:cNvPr id="119" name="그룹 1034">
            <a:extLst>
              <a:ext uri="{FF2B5EF4-FFF2-40B4-BE49-F238E27FC236}">
                <a16:creationId xmlns:a16="http://schemas.microsoft.com/office/drawing/2014/main" id="{D0E37DF5-ED5F-45FA-AED1-4F84215E7159}"/>
              </a:ext>
            </a:extLst>
          </p:cNvPr>
          <p:cNvGrpSpPr/>
          <p:nvPr/>
        </p:nvGrpSpPr>
        <p:grpSpPr>
          <a:xfrm>
            <a:off x="2237388" y="6876173"/>
            <a:ext cx="174507" cy="174507"/>
            <a:chOff x="6571156" y="6501958"/>
            <a:chExt cx="174507" cy="174507"/>
          </a:xfrm>
        </p:grpSpPr>
        <p:pic>
          <p:nvPicPr>
            <p:cNvPr id="121" name="Object 116">
              <a:extLst>
                <a:ext uri="{FF2B5EF4-FFF2-40B4-BE49-F238E27FC236}">
                  <a16:creationId xmlns:a16="http://schemas.microsoft.com/office/drawing/2014/main" id="{268075B4-08A1-482F-AF76-9F3BD536A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1156" y="6501958"/>
              <a:ext cx="174507" cy="174507"/>
            </a:xfrm>
            <a:prstGeom prst="rect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593FE4B-7963-4E2D-B571-712E844410BA}"/>
              </a:ext>
            </a:extLst>
          </p:cNvPr>
          <p:cNvSpPr txBox="1"/>
          <p:nvPr/>
        </p:nvSpPr>
        <p:spPr>
          <a:xfrm>
            <a:off x="2518573" y="6745999"/>
            <a:ext cx="188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컨트롤 타워</a:t>
            </a:r>
          </a:p>
        </p:txBody>
      </p:sp>
      <p:grpSp>
        <p:nvGrpSpPr>
          <p:cNvPr id="124" name="그룹 1034">
            <a:extLst>
              <a:ext uri="{FF2B5EF4-FFF2-40B4-BE49-F238E27FC236}">
                <a16:creationId xmlns:a16="http://schemas.microsoft.com/office/drawing/2014/main" id="{CA005085-908E-4E08-BFB1-DDDF85FCD175}"/>
              </a:ext>
            </a:extLst>
          </p:cNvPr>
          <p:cNvGrpSpPr/>
          <p:nvPr/>
        </p:nvGrpSpPr>
        <p:grpSpPr>
          <a:xfrm>
            <a:off x="10374528" y="6871770"/>
            <a:ext cx="174507" cy="174507"/>
            <a:chOff x="6571156" y="6501958"/>
            <a:chExt cx="174507" cy="174507"/>
          </a:xfrm>
        </p:grpSpPr>
        <p:pic>
          <p:nvPicPr>
            <p:cNvPr id="125" name="Object 116">
              <a:extLst>
                <a:ext uri="{FF2B5EF4-FFF2-40B4-BE49-F238E27FC236}">
                  <a16:creationId xmlns:a16="http://schemas.microsoft.com/office/drawing/2014/main" id="{6747400B-30EF-4F8F-BDF0-A1139878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1156" y="6501958"/>
              <a:ext cx="174507" cy="174507"/>
            </a:xfrm>
            <a:prstGeom prst="rect">
              <a:avLst/>
            </a:prstGeom>
          </p:spPr>
        </p:pic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442DA53-3754-44B0-A738-03DAAA65713F}"/>
              </a:ext>
            </a:extLst>
          </p:cNvPr>
          <p:cNvSpPr txBox="1"/>
          <p:nvPr/>
        </p:nvSpPr>
        <p:spPr>
          <a:xfrm>
            <a:off x="10264208" y="6741596"/>
            <a:ext cx="188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소리 발생</a:t>
            </a:r>
          </a:p>
        </p:txBody>
      </p:sp>
      <p:grpSp>
        <p:nvGrpSpPr>
          <p:cNvPr id="129" name="그룹 1034">
            <a:extLst>
              <a:ext uri="{FF2B5EF4-FFF2-40B4-BE49-F238E27FC236}">
                <a16:creationId xmlns:a16="http://schemas.microsoft.com/office/drawing/2014/main" id="{56BD86D8-A11F-4907-A8E2-CC739E611F8D}"/>
              </a:ext>
            </a:extLst>
          </p:cNvPr>
          <p:cNvGrpSpPr/>
          <p:nvPr/>
        </p:nvGrpSpPr>
        <p:grpSpPr>
          <a:xfrm>
            <a:off x="14321346" y="6894632"/>
            <a:ext cx="174507" cy="174507"/>
            <a:chOff x="6571156" y="6501958"/>
            <a:chExt cx="174507" cy="174507"/>
          </a:xfrm>
        </p:grpSpPr>
        <p:pic>
          <p:nvPicPr>
            <p:cNvPr id="131" name="Object 116">
              <a:extLst>
                <a:ext uri="{FF2B5EF4-FFF2-40B4-BE49-F238E27FC236}">
                  <a16:creationId xmlns:a16="http://schemas.microsoft.com/office/drawing/2014/main" id="{F7171CDF-CF1A-4DE0-968C-0635B608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1156" y="6501958"/>
              <a:ext cx="174507" cy="174507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B4F6FBB1-259E-4539-A675-BF790B1DCE9D}"/>
              </a:ext>
            </a:extLst>
          </p:cNvPr>
          <p:cNvSpPr txBox="1"/>
          <p:nvPr/>
        </p:nvSpPr>
        <p:spPr>
          <a:xfrm>
            <a:off x="14221000" y="6741596"/>
            <a:ext cx="188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공급</a:t>
            </a:r>
          </a:p>
        </p:txBody>
      </p:sp>
      <p:pic>
        <p:nvPicPr>
          <p:cNvPr id="134" name="그림 133" descr="전자기기, 카메라, 프로젝터이(가) 표시된 사진&#10;&#10;자동 생성된 설명">
            <a:extLst>
              <a:ext uri="{FF2B5EF4-FFF2-40B4-BE49-F238E27FC236}">
                <a16:creationId xmlns:a16="http://schemas.microsoft.com/office/drawing/2014/main" id="{19967AAB-D09A-49B5-831C-55FC826E43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875" y="8674747"/>
            <a:ext cx="1598368" cy="1551904"/>
          </a:xfrm>
          <a:prstGeom prst="rect">
            <a:avLst/>
          </a:prstGeom>
        </p:spPr>
      </p:pic>
      <p:pic>
        <p:nvPicPr>
          <p:cNvPr id="135" name="그림 13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E762CC1-0D02-4664-8807-939BF297F8C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66" y="8594517"/>
            <a:ext cx="1744823" cy="1632133"/>
          </a:xfrm>
          <a:prstGeom prst="rect">
            <a:avLst/>
          </a:prstGeom>
        </p:spPr>
      </p:pic>
      <p:pic>
        <p:nvPicPr>
          <p:cNvPr id="14" name="그림 13" descr="모니터, 전자기기, 스피커, 시계겸용라디오이(가) 표시된 사진&#10;&#10;자동 생성된 설명">
            <a:extLst>
              <a:ext uri="{FF2B5EF4-FFF2-40B4-BE49-F238E27FC236}">
                <a16:creationId xmlns:a16="http://schemas.microsoft.com/office/drawing/2014/main" id="{97225BEB-53AF-4898-B652-D50C67592A9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692" y="8818501"/>
            <a:ext cx="2208665" cy="1184164"/>
          </a:xfrm>
          <a:prstGeom prst="rect">
            <a:avLst/>
          </a:prstGeom>
        </p:spPr>
      </p:pic>
      <p:pic>
        <p:nvPicPr>
          <p:cNvPr id="21" name="그림 20" descr="전자기기이(가) 표시된 사진&#10;&#10;자동 생성된 설명">
            <a:extLst>
              <a:ext uri="{FF2B5EF4-FFF2-40B4-BE49-F238E27FC236}">
                <a16:creationId xmlns:a16="http://schemas.microsoft.com/office/drawing/2014/main" id="{28C5B9F9-6771-4B2A-A157-C6777EA402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969" y="8737588"/>
            <a:ext cx="2181160" cy="1441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119" y="-2499875"/>
            <a:ext cx="7047477" cy="17228463"/>
            <a:chOff x="5619119" y="-2499875"/>
            <a:chExt cx="7047477" cy="17228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619119" y="-2499875"/>
              <a:ext cx="7047477" cy="172284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7279" y="2321865"/>
            <a:ext cx="7531157" cy="1015981"/>
            <a:chOff x="5377279" y="2321865"/>
            <a:chExt cx="7531157" cy="1015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700" y="1860766"/>
              <a:ext cx="15062314" cy="20319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7279" y="2321865"/>
              <a:ext cx="7531157" cy="1015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8095" y="3523810"/>
            <a:ext cx="1009524" cy="1180952"/>
            <a:chOff x="8638095" y="3523810"/>
            <a:chExt cx="1009524" cy="11809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638095" y="3523810"/>
              <a:ext cx="1009524" cy="1180952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E85D318-0A94-403C-A9A4-D62E9F5E4AF1}"/>
              </a:ext>
            </a:extLst>
          </p:cNvPr>
          <p:cNvSpPr txBox="1"/>
          <p:nvPr/>
        </p:nvSpPr>
        <p:spPr>
          <a:xfrm>
            <a:off x="6818434" y="2566524"/>
            <a:ext cx="4648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완성된 모델</a:t>
            </a:r>
          </a:p>
        </p:txBody>
      </p:sp>
      <p:pic>
        <p:nvPicPr>
          <p:cNvPr id="65" name="그림 64" descr="텍스트, 실내, 사무실이(가) 표시된 사진&#10;&#10;자동 생성된 설명">
            <a:extLst>
              <a:ext uri="{FF2B5EF4-FFF2-40B4-BE49-F238E27FC236}">
                <a16:creationId xmlns:a16="http://schemas.microsoft.com/office/drawing/2014/main" id="{D0F3B935-422B-4084-BD19-DDD89EDFE5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78" y="4838703"/>
            <a:ext cx="2961680" cy="5265210"/>
          </a:xfrm>
          <a:prstGeom prst="rect">
            <a:avLst/>
          </a:prstGeom>
        </p:spPr>
      </p:pic>
      <p:pic>
        <p:nvPicPr>
          <p:cNvPr id="67" name="그림 6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018D235-163A-4294-8A0A-4A9D082E7C5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358" y="4838703"/>
            <a:ext cx="2961680" cy="5265210"/>
          </a:xfrm>
          <a:prstGeom prst="rect">
            <a:avLst/>
          </a:prstGeom>
        </p:spPr>
      </p:pic>
      <p:pic>
        <p:nvPicPr>
          <p:cNvPr id="69" name="그림 68" descr="실내, 바닥, 사무실이(가) 표시된 사진&#10;&#10;자동 생성된 설명">
            <a:extLst>
              <a:ext uri="{FF2B5EF4-FFF2-40B4-BE49-F238E27FC236}">
                <a16:creationId xmlns:a16="http://schemas.microsoft.com/office/drawing/2014/main" id="{BA4E0A8F-960E-4A7C-A922-1F53D275466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8" y="4838703"/>
            <a:ext cx="2961681" cy="5265210"/>
          </a:xfrm>
          <a:prstGeom prst="rect">
            <a:avLst/>
          </a:prstGeom>
        </p:spPr>
      </p:pic>
      <p:pic>
        <p:nvPicPr>
          <p:cNvPr id="71" name="그림 70" descr="텍스트, 실내, 사무실, 혼잡한이(가) 표시된 사진&#10;&#10;자동 생성된 설명">
            <a:extLst>
              <a:ext uri="{FF2B5EF4-FFF2-40B4-BE49-F238E27FC236}">
                <a16:creationId xmlns:a16="http://schemas.microsoft.com/office/drawing/2014/main" id="{63D40F40-8A48-4C61-AAA6-8CE15184D38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718" y="4838700"/>
            <a:ext cx="2961682" cy="526521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A1A0022-2F1E-4629-BF24-FA3CABD6D3DF}"/>
              </a:ext>
            </a:extLst>
          </p:cNvPr>
          <p:cNvSpPr txBox="1"/>
          <p:nvPr/>
        </p:nvSpPr>
        <p:spPr>
          <a:xfrm>
            <a:off x="2005981" y="1141469"/>
            <a:ext cx="71380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작품의 소개와 동작 방식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완성된 모델</a:t>
            </a:r>
          </a:p>
        </p:txBody>
      </p:sp>
      <p:pic>
        <p:nvPicPr>
          <p:cNvPr id="74" name="Object 7">
            <a:extLst>
              <a:ext uri="{FF2B5EF4-FFF2-40B4-BE49-F238E27FC236}">
                <a16:creationId xmlns:a16="http://schemas.microsoft.com/office/drawing/2014/main" id="{F793BF87-18CE-446E-9930-AB6531D9BD0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5346" y="1105403"/>
            <a:ext cx="808710" cy="6203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200" y="3780952"/>
            <a:ext cx="15911406" cy="1704762"/>
            <a:chOff x="1202200" y="3780952"/>
            <a:chExt cx="15911406" cy="1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200" y="3780952"/>
              <a:ext cx="15911406" cy="1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4105" y="6301751"/>
            <a:ext cx="15949502" cy="2138642"/>
            <a:chOff x="1164105" y="6301751"/>
            <a:chExt cx="15949502" cy="21386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105" y="6301751"/>
              <a:ext cx="15949502" cy="2138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4819" y="3062677"/>
            <a:ext cx="1879472" cy="1879472"/>
            <a:chOff x="2364819" y="3062677"/>
            <a:chExt cx="1879472" cy="1879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083" y="2122941"/>
              <a:ext cx="3758945" cy="375894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4819" y="3062677"/>
              <a:ext cx="1879472" cy="18794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6819" y="3062677"/>
            <a:ext cx="1879472" cy="1879472"/>
            <a:chOff x="6216819" y="3062677"/>
            <a:chExt cx="1879472" cy="18794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7083" y="2122941"/>
              <a:ext cx="3758945" cy="375894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6819" y="3062677"/>
              <a:ext cx="1879472" cy="1879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68819" y="3062677"/>
            <a:ext cx="1879472" cy="1879472"/>
            <a:chOff x="10068819" y="3062677"/>
            <a:chExt cx="1879472" cy="18794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9083" y="2122941"/>
              <a:ext cx="3758945" cy="375894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68819" y="3062677"/>
              <a:ext cx="1879472" cy="1879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20819" y="3062677"/>
            <a:ext cx="1879472" cy="1879472"/>
            <a:chOff x="13920819" y="3062677"/>
            <a:chExt cx="1879472" cy="18794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81083" y="2122941"/>
              <a:ext cx="3758945" cy="375894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20819" y="3062677"/>
              <a:ext cx="1879472" cy="18794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81631" y="7296378"/>
            <a:ext cx="1595072" cy="159460"/>
            <a:chOff x="4381631" y="7296378"/>
            <a:chExt cx="1595072" cy="1594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381631" y="7296378"/>
              <a:ext cx="1595072" cy="1594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0482" y="5124906"/>
            <a:ext cx="2389359" cy="661614"/>
            <a:chOff x="2080482" y="5124906"/>
            <a:chExt cx="2389359" cy="6616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0482" y="5124906"/>
              <a:ext cx="2389359" cy="6616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61876" y="5124906"/>
            <a:ext cx="2389359" cy="661614"/>
            <a:chOff x="5961876" y="5124906"/>
            <a:chExt cx="2389359" cy="6616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61876" y="5124906"/>
              <a:ext cx="2389359" cy="6616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13876" y="5124906"/>
            <a:ext cx="2389359" cy="661614"/>
            <a:chOff x="9813876" y="5124906"/>
            <a:chExt cx="2389359" cy="6616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3876" y="5124906"/>
              <a:ext cx="2389359" cy="6616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65876" y="5124906"/>
            <a:ext cx="2389359" cy="661614"/>
            <a:chOff x="13665876" y="5124906"/>
            <a:chExt cx="2389359" cy="6616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65876" y="5124906"/>
              <a:ext cx="2389359" cy="6616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154796" y="5726203"/>
            <a:ext cx="120365" cy="461099"/>
            <a:chOff x="3154796" y="5726203"/>
            <a:chExt cx="120365" cy="46109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015351" y="5940637"/>
              <a:ext cx="399256" cy="94074"/>
              <a:chOff x="3015351" y="5940637"/>
              <a:chExt cx="399256" cy="9407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3015351" y="5940637"/>
                <a:ext cx="399256" cy="9407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154796" y="5726203"/>
              <a:ext cx="120365" cy="120365"/>
              <a:chOff x="3154796" y="5726203"/>
              <a:chExt cx="120365" cy="12036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3154796" y="5726203"/>
                <a:ext cx="120365" cy="12036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7096372" y="5726203"/>
            <a:ext cx="120365" cy="461099"/>
            <a:chOff x="7096372" y="5726203"/>
            <a:chExt cx="120365" cy="46109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956927" y="5940637"/>
              <a:ext cx="399256" cy="94074"/>
              <a:chOff x="6956927" y="5940637"/>
              <a:chExt cx="399256" cy="94074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6956927" y="5940637"/>
                <a:ext cx="399256" cy="9407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096372" y="5726203"/>
              <a:ext cx="120365" cy="120365"/>
              <a:chOff x="7096372" y="5726203"/>
              <a:chExt cx="120365" cy="12036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7096372" y="5726203"/>
                <a:ext cx="120365" cy="120365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0948372" y="5726203"/>
            <a:ext cx="120365" cy="461099"/>
            <a:chOff x="10948372" y="5726203"/>
            <a:chExt cx="120365" cy="46109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0808927" y="5940637"/>
              <a:ext cx="399256" cy="94074"/>
              <a:chOff x="10808927" y="5940637"/>
              <a:chExt cx="399256" cy="9407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0808927" y="5940637"/>
                <a:ext cx="399256" cy="9407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0948372" y="5726203"/>
              <a:ext cx="120365" cy="120365"/>
              <a:chOff x="10948372" y="5726203"/>
              <a:chExt cx="120365" cy="12036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0948372" y="5726203"/>
                <a:ext cx="120365" cy="12036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4860555" y="5726203"/>
            <a:ext cx="120365" cy="461099"/>
            <a:chOff x="14860555" y="5726203"/>
            <a:chExt cx="120365" cy="46109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721110" y="5940637"/>
              <a:ext cx="399256" cy="94074"/>
              <a:chOff x="14721110" y="5940637"/>
              <a:chExt cx="399256" cy="94074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4721110" y="5940637"/>
                <a:ext cx="399256" cy="9407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4860555" y="5726203"/>
              <a:ext cx="120365" cy="120365"/>
              <a:chOff x="14860555" y="5726203"/>
              <a:chExt cx="120365" cy="120365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4860555" y="5726203"/>
                <a:ext cx="120365" cy="120365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2145511" y="7246576"/>
            <a:ext cx="174507" cy="174507"/>
            <a:chOff x="1762947" y="6810585"/>
            <a:chExt cx="174507" cy="174507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2947" y="6810585"/>
              <a:ext cx="174507" cy="17450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825645" y="7250245"/>
            <a:ext cx="174507" cy="174507"/>
            <a:chOff x="5805975" y="6810585"/>
            <a:chExt cx="174507" cy="174507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5975" y="6810585"/>
              <a:ext cx="174507" cy="174507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792218" y="7333830"/>
            <a:ext cx="174507" cy="174507"/>
            <a:chOff x="9772126" y="7762959"/>
            <a:chExt cx="174507" cy="174507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2126" y="7762959"/>
              <a:ext cx="174507" cy="174507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724667" y="7365390"/>
            <a:ext cx="174507" cy="174507"/>
            <a:chOff x="13703971" y="7762959"/>
            <a:chExt cx="174507" cy="174507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03971" y="7762959"/>
              <a:ext cx="174507" cy="174507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8345321" y="7296378"/>
            <a:ext cx="1595072" cy="159460"/>
            <a:chOff x="8345321" y="7296378"/>
            <a:chExt cx="1595072" cy="159460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345321" y="7296378"/>
              <a:ext cx="1595072" cy="159460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2316517" y="7296378"/>
            <a:ext cx="1595072" cy="159460"/>
            <a:chOff x="12316517" y="7296378"/>
            <a:chExt cx="1595072" cy="159460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316517" y="7296378"/>
              <a:ext cx="1595072" cy="159460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B3439B1-9E6F-4728-941F-B3A725EC938F}"/>
              </a:ext>
            </a:extLst>
          </p:cNvPr>
          <p:cNvSpPr txBox="1"/>
          <p:nvPr/>
        </p:nvSpPr>
        <p:spPr>
          <a:xfrm>
            <a:off x="2232765" y="5246479"/>
            <a:ext cx="2025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openCV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99D3323-E4DA-4FD2-BD06-FED269BD991D}"/>
              </a:ext>
            </a:extLst>
          </p:cNvPr>
          <p:cNvSpPr txBox="1"/>
          <p:nvPr/>
        </p:nvSpPr>
        <p:spPr>
          <a:xfrm>
            <a:off x="6022057" y="5268869"/>
            <a:ext cx="2389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Dlib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face detection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F671A0A-BAA2-4C15-BEE8-86172B1E95CA}"/>
              </a:ext>
            </a:extLst>
          </p:cNvPr>
          <p:cNvSpPr txBox="1"/>
          <p:nvPr/>
        </p:nvSpPr>
        <p:spPr>
          <a:xfrm>
            <a:off x="9995822" y="5246479"/>
            <a:ext cx="2025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BFF6DA-D880-4BF5-B1D5-540C9D8A54C4}"/>
              </a:ext>
            </a:extLst>
          </p:cNvPr>
          <p:cNvSpPr txBox="1"/>
          <p:nvPr/>
        </p:nvSpPr>
        <p:spPr>
          <a:xfrm>
            <a:off x="13847823" y="5246479"/>
            <a:ext cx="2025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480616-5FB2-4840-8B47-5C28553FF662}"/>
              </a:ext>
            </a:extLst>
          </p:cNvPr>
          <p:cNvSpPr txBox="1"/>
          <p:nvPr/>
        </p:nvSpPr>
        <p:spPr>
          <a:xfrm>
            <a:off x="2005981" y="1141469"/>
            <a:ext cx="11659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작품의 소개와 동작 방식 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 및 인공지능</a:t>
            </a:r>
          </a:p>
        </p:txBody>
      </p:sp>
      <p:pic>
        <p:nvPicPr>
          <p:cNvPr id="112" name="Object 7">
            <a:extLst>
              <a:ext uri="{FF2B5EF4-FFF2-40B4-BE49-F238E27FC236}">
                <a16:creationId xmlns:a16="http://schemas.microsoft.com/office/drawing/2014/main" id="{899739D8-8D03-450C-AFEC-37063722E60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5346" y="1105403"/>
            <a:ext cx="808710" cy="62031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88278D1D-8F47-4AA0-8D2E-DABEEDACEBDB}"/>
              </a:ext>
            </a:extLst>
          </p:cNvPr>
          <p:cNvSpPr txBox="1"/>
          <p:nvPr/>
        </p:nvSpPr>
        <p:spPr>
          <a:xfrm>
            <a:off x="13827764" y="3647708"/>
            <a:ext cx="2025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7CB63C-5F2A-4812-BE01-A11F0653CB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87" y="3436407"/>
            <a:ext cx="1274135" cy="1147467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1C4B6AC-8C3D-45B5-990D-34B7DF47B0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321" y="3498259"/>
            <a:ext cx="1537348" cy="10856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924F0F-58D2-482F-B9FE-3EA9E35C22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34" y="3392719"/>
            <a:ext cx="1317438" cy="1217864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C42D30A9-3C7E-4878-85E2-28BCBFDED49A}"/>
              </a:ext>
            </a:extLst>
          </p:cNvPr>
          <p:cNvSpPr txBox="1"/>
          <p:nvPr/>
        </p:nvSpPr>
        <p:spPr>
          <a:xfrm>
            <a:off x="2119040" y="6697783"/>
            <a:ext cx="2025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25E1ABF-391E-4E9F-86B4-AE52FAD2D26D}"/>
              </a:ext>
            </a:extLst>
          </p:cNvPr>
          <p:cNvSpPr txBox="1"/>
          <p:nvPr/>
        </p:nvSpPr>
        <p:spPr>
          <a:xfrm>
            <a:off x="1945517" y="6829668"/>
            <a:ext cx="2524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웹캠으로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디스플레이에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영상을 출력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261E6AC-8E85-4611-BCF7-EF18D739DE24}"/>
              </a:ext>
            </a:extLst>
          </p:cNvPr>
          <p:cNvSpPr txBox="1"/>
          <p:nvPr/>
        </p:nvSpPr>
        <p:spPr>
          <a:xfrm>
            <a:off x="6213831" y="6872339"/>
            <a:ext cx="2389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OpenCV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haar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cascades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정확도가 높음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9EB82F-915F-4D3C-9419-CADEE15B77CB}"/>
              </a:ext>
            </a:extLst>
          </p:cNvPr>
          <p:cNvSpPr txBox="1"/>
          <p:nvPr/>
        </p:nvSpPr>
        <p:spPr>
          <a:xfrm>
            <a:off x="10159340" y="7225840"/>
            <a:ext cx="2389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메인코드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31C1AB-2D68-411C-8773-A35D02B06DAE}"/>
              </a:ext>
            </a:extLst>
          </p:cNvPr>
          <p:cNvSpPr txBox="1"/>
          <p:nvPr/>
        </p:nvSpPr>
        <p:spPr>
          <a:xfrm>
            <a:off x="14048950" y="7250245"/>
            <a:ext cx="286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 모델 사용</a:t>
            </a:r>
          </a:p>
        </p:txBody>
      </p:sp>
    </p:spTree>
    <p:extLst>
      <p:ext uri="{BB962C8B-B14F-4D97-AF65-F5344CB8AC3E}">
        <p14:creationId xmlns:p14="http://schemas.microsoft.com/office/powerpoint/2010/main" val="321264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08">
            <a:extLst>
              <a:ext uri="{FF2B5EF4-FFF2-40B4-BE49-F238E27FC236}">
                <a16:creationId xmlns:a16="http://schemas.microsoft.com/office/drawing/2014/main" id="{81480616-5FB2-4840-8B47-5C28553FF662}"/>
              </a:ext>
            </a:extLst>
          </p:cNvPr>
          <p:cNvSpPr txBox="1"/>
          <p:nvPr/>
        </p:nvSpPr>
        <p:spPr>
          <a:xfrm>
            <a:off x="2005981" y="1141469"/>
            <a:ext cx="1605341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작품의 소개와 동작 방식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-</a:t>
            </a:r>
            <a:r>
              <a:rPr lang="en-US" altLang="ko-KR" sz="2800" b="1" dirty="0" err="1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dlib</a:t>
            </a:r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face</a:t>
            </a:r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detection- (face landmark) / </a:t>
            </a:r>
            <a:r>
              <a:rPr lang="en-US" altLang="ko-KR" sz="2800" b="1" dirty="0" err="1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 모델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                (</a:t>
            </a:r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얼굴인식 라이브러리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800" b="1" dirty="0">
              <a:solidFill>
                <a:srgbClr val="0066E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" name="Object 7">
            <a:extLst>
              <a:ext uri="{FF2B5EF4-FFF2-40B4-BE49-F238E27FC236}">
                <a16:creationId xmlns:a16="http://schemas.microsoft.com/office/drawing/2014/main" id="{899739D8-8D03-450C-AFEC-37063722E60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5346" y="1105403"/>
            <a:ext cx="808710" cy="62031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D26BE0A9-A306-4EBB-83BA-C6DF3165B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41" y="2988365"/>
            <a:ext cx="5282309" cy="455994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B2D17E3-CC58-4A24-A473-84F9CECF614D}"/>
              </a:ext>
            </a:extLst>
          </p:cNvPr>
          <p:cNvSpPr txBox="1"/>
          <p:nvPr/>
        </p:nvSpPr>
        <p:spPr>
          <a:xfrm>
            <a:off x="2008909" y="7599079"/>
            <a:ext cx="437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(Vahid</a:t>
            </a:r>
            <a:r>
              <a:rPr lang="ko-KR" altLang="en-US" dirty="0"/>
              <a:t> </a:t>
            </a:r>
            <a:r>
              <a:rPr lang="en-US" altLang="ko-KR" dirty="0" err="1"/>
              <a:t>Kazemi</a:t>
            </a:r>
            <a:r>
              <a:rPr lang="en-US" altLang="ko-KR" dirty="0"/>
              <a:t>, Josephine Sullivan, 2014)</a:t>
            </a:r>
            <a:endParaRPr lang="ko-KR" altLang="en-US" dirty="0"/>
          </a:p>
        </p:txBody>
      </p:sp>
      <p:pic>
        <p:nvPicPr>
          <p:cNvPr id="25" name="그림 24" descr="사람, 녹색, 보는이(가) 표시된 사진&#10;&#10;자동 생성된 설명">
            <a:extLst>
              <a:ext uri="{FF2B5EF4-FFF2-40B4-BE49-F238E27FC236}">
                <a16:creationId xmlns:a16="http://schemas.microsoft.com/office/drawing/2014/main" id="{C492CEE9-7D2C-42CA-8557-9D922274C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05" y="2988365"/>
            <a:ext cx="4800599" cy="4559942"/>
          </a:xfrm>
          <a:prstGeom prst="rect">
            <a:avLst/>
          </a:prstGeom>
        </p:spPr>
      </p:pic>
      <p:pic>
        <p:nvPicPr>
          <p:cNvPr id="29" name="그림 28" descr="텍스트, 의류, 가발, 머리카락이(가) 표시된 사진&#10;&#10;자동 생성된 설명">
            <a:extLst>
              <a:ext uri="{FF2B5EF4-FFF2-40B4-BE49-F238E27FC236}">
                <a16:creationId xmlns:a16="http://schemas.microsoft.com/office/drawing/2014/main" id="{B57BF3F7-2A4D-448B-8F9D-BC0381A92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404" y="3001085"/>
            <a:ext cx="5797122" cy="454722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A4DE29F5-81C1-4D90-9D6B-4256DA59F1AD}"/>
              </a:ext>
            </a:extLst>
          </p:cNvPr>
          <p:cNvSpPr txBox="1"/>
          <p:nvPr/>
        </p:nvSpPr>
        <p:spPr>
          <a:xfrm>
            <a:off x="12295909" y="7653596"/>
            <a:ext cx="437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눈 부분만 </a:t>
            </a:r>
            <a:r>
              <a:rPr lang="en-US" altLang="ko-KR" dirty="0"/>
              <a:t>CROP</a:t>
            </a:r>
            <a:endParaRPr lang="ko-KR" altLang="en-US" dirty="0"/>
          </a:p>
        </p:txBody>
      </p:sp>
      <p:grpSp>
        <p:nvGrpSpPr>
          <p:cNvPr id="130" name="그룹 1007">
            <a:extLst>
              <a:ext uri="{FF2B5EF4-FFF2-40B4-BE49-F238E27FC236}">
                <a16:creationId xmlns:a16="http://schemas.microsoft.com/office/drawing/2014/main" id="{4E704042-C26F-4307-B7F1-2B9226E2F984}"/>
              </a:ext>
            </a:extLst>
          </p:cNvPr>
          <p:cNvGrpSpPr/>
          <p:nvPr/>
        </p:nvGrpSpPr>
        <p:grpSpPr>
          <a:xfrm>
            <a:off x="1218341" y="8205795"/>
            <a:ext cx="1879472" cy="1879472"/>
            <a:chOff x="13920819" y="3062677"/>
            <a:chExt cx="1879472" cy="1879472"/>
          </a:xfrm>
        </p:grpSpPr>
        <p:pic>
          <p:nvPicPr>
            <p:cNvPr id="132" name="Object 29">
              <a:extLst>
                <a:ext uri="{FF2B5EF4-FFF2-40B4-BE49-F238E27FC236}">
                  <a16:creationId xmlns:a16="http://schemas.microsoft.com/office/drawing/2014/main" id="{CF6611CF-3EF7-4D61-883D-6B8700D9E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1083" y="2122941"/>
              <a:ext cx="3758945" cy="3758945"/>
            </a:xfrm>
            <a:prstGeom prst="rect">
              <a:avLst/>
            </a:prstGeom>
          </p:spPr>
        </p:pic>
        <p:pic>
          <p:nvPicPr>
            <p:cNvPr id="133" name="Object 30">
              <a:extLst>
                <a:ext uri="{FF2B5EF4-FFF2-40B4-BE49-F238E27FC236}">
                  <a16:creationId xmlns:a16="http://schemas.microsoft.com/office/drawing/2014/main" id="{E1D4A926-0328-4B5F-A043-DA123ADF1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20819" y="3062677"/>
              <a:ext cx="1879472" cy="1879472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622E584-34D5-429E-8161-A5AD813BD311}"/>
              </a:ext>
            </a:extLst>
          </p:cNvPr>
          <p:cNvSpPr txBox="1"/>
          <p:nvPr/>
        </p:nvSpPr>
        <p:spPr>
          <a:xfrm>
            <a:off x="1145346" y="8791588"/>
            <a:ext cx="2025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53B4F11-9233-4FB9-A06D-65DA371D1264}"/>
              </a:ext>
            </a:extLst>
          </p:cNvPr>
          <p:cNvSpPr txBox="1"/>
          <p:nvPr/>
        </p:nvSpPr>
        <p:spPr>
          <a:xfrm>
            <a:off x="3880804" y="8343146"/>
            <a:ext cx="1013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Keras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이미 학습된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 모델 업로드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C6227E-4B84-455F-B2F9-0817A00AD8D5}"/>
              </a:ext>
            </a:extLst>
          </p:cNvPr>
          <p:cNvSpPr txBox="1"/>
          <p:nvPr/>
        </p:nvSpPr>
        <p:spPr>
          <a:xfrm>
            <a:off x="3880804" y="9429650"/>
            <a:ext cx="1013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 eyes, close eyes 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클래스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8DACB4-EF4F-49AF-BC55-0D5646D7CB09}"/>
              </a:ext>
            </a:extLst>
          </p:cNvPr>
          <p:cNvSpPr txBox="1"/>
          <p:nvPr/>
        </p:nvSpPr>
        <p:spPr>
          <a:xfrm>
            <a:off x="3892795" y="8876548"/>
            <a:ext cx="1013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계층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max pooling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88278D1D-8F47-4AA0-8D2E-DABEEDACEBDB}"/>
              </a:ext>
            </a:extLst>
          </p:cNvPr>
          <p:cNvSpPr txBox="1"/>
          <p:nvPr/>
        </p:nvSpPr>
        <p:spPr>
          <a:xfrm>
            <a:off x="-78069" y="6324937"/>
            <a:ext cx="416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dlib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face detection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사용하여 얼굴 인식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00B16FB-34A8-4EC4-9231-60B4DE620F72}"/>
              </a:ext>
            </a:extLst>
          </p:cNvPr>
          <p:cNvSpPr txBox="1"/>
          <p:nvPr/>
        </p:nvSpPr>
        <p:spPr>
          <a:xfrm>
            <a:off x="2005981" y="1141469"/>
            <a:ext cx="71380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작품의 소개와 동작 방식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Overview</a:t>
            </a:r>
            <a:endParaRPr lang="ko-KR" altLang="en-US" sz="2800" b="1" dirty="0">
              <a:solidFill>
                <a:srgbClr val="0066E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7" name="Object 7">
            <a:extLst>
              <a:ext uri="{FF2B5EF4-FFF2-40B4-BE49-F238E27FC236}">
                <a16:creationId xmlns:a16="http://schemas.microsoft.com/office/drawing/2014/main" id="{F0619214-067D-42C0-BD72-77888F14A8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5346" y="1105403"/>
            <a:ext cx="808710" cy="620310"/>
          </a:xfrm>
          <a:prstGeom prst="rect">
            <a:avLst/>
          </a:prstGeom>
        </p:spPr>
      </p:pic>
      <p:pic>
        <p:nvPicPr>
          <p:cNvPr id="80" name="그림 79" descr="전자기기, 카메라, 프로젝터이(가) 표시된 사진&#10;&#10;자동 생성된 설명">
            <a:extLst>
              <a:ext uri="{FF2B5EF4-FFF2-40B4-BE49-F238E27FC236}">
                <a16:creationId xmlns:a16="http://schemas.microsoft.com/office/drawing/2014/main" id="{0AE660AC-A773-4956-8DD8-D7FE45C7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6" y="3631333"/>
            <a:ext cx="1576368" cy="1530544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33E55762-B323-4FCA-85C4-F0D5CD61B7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51" y="3646861"/>
            <a:ext cx="1800005" cy="1515016"/>
          </a:xfrm>
          <a:prstGeom prst="rect">
            <a:avLst/>
          </a:prstGeom>
        </p:spPr>
      </p:pic>
      <p:pic>
        <p:nvPicPr>
          <p:cNvPr id="84" name="그림 83" descr="텍스트, 의류, 가발, 머리카락이(가) 표시된 사진&#10;&#10;자동 생성된 설명">
            <a:extLst>
              <a:ext uri="{FF2B5EF4-FFF2-40B4-BE49-F238E27FC236}">
                <a16:creationId xmlns:a16="http://schemas.microsoft.com/office/drawing/2014/main" id="{1A5C3EFF-DBD7-4A83-85D5-B9273A681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431" y="3653317"/>
            <a:ext cx="2006910" cy="2457426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D385FE9-B450-4B16-B187-86E129E7AEA8}"/>
              </a:ext>
            </a:extLst>
          </p:cNvPr>
          <p:cNvSpPr txBox="1"/>
          <p:nvPr/>
        </p:nvSpPr>
        <p:spPr>
          <a:xfrm>
            <a:off x="3813125" y="6478825"/>
            <a:ext cx="416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 부분만 추출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사람, 머리카락, 눈이(가) 표시된 사진&#10;&#10;자동 생성된 설명">
            <a:extLst>
              <a:ext uri="{FF2B5EF4-FFF2-40B4-BE49-F238E27FC236}">
                <a16:creationId xmlns:a16="http://schemas.microsoft.com/office/drawing/2014/main" id="{0C237C7E-9DA0-47D8-8265-AA0A7FF2D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325" y="3086100"/>
            <a:ext cx="2433700" cy="3267226"/>
          </a:xfrm>
          <a:prstGeom prst="rect">
            <a:avLst/>
          </a:prstGeom>
        </p:spPr>
      </p:pic>
      <p:grpSp>
        <p:nvGrpSpPr>
          <p:cNvPr id="86" name="그룹 1007">
            <a:extLst>
              <a:ext uri="{FF2B5EF4-FFF2-40B4-BE49-F238E27FC236}">
                <a16:creationId xmlns:a16="http://schemas.microsoft.com/office/drawing/2014/main" id="{B00C6009-BCF5-4ACC-B242-0872B6137B43}"/>
              </a:ext>
            </a:extLst>
          </p:cNvPr>
          <p:cNvGrpSpPr/>
          <p:nvPr/>
        </p:nvGrpSpPr>
        <p:grpSpPr>
          <a:xfrm>
            <a:off x="8345222" y="4024477"/>
            <a:ext cx="1879472" cy="1879472"/>
            <a:chOff x="13920819" y="3062677"/>
            <a:chExt cx="1879472" cy="1879472"/>
          </a:xfrm>
        </p:grpSpPr>
        <p:pic>
          <p:nvPicPr>
            <p:cNvPr id="88" name="Object 29">
              <a:extLst>
                <a:ext uri="{FF2B5EF4-FFF2-40B4-BE49-F238E27FC236}">
                  <a16:creationId xmlns:a16="http://schemas.microsoft.com/office/drawing/2014/main" id="{FED9F792-C961-49A4-B576-C425AD899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1083" y="2122941"/>
              <a:ext cx="3758945" cy="3758945"/>
            </a:xfrm>
            <a:prstGeom prst="rect">
              <a:avLst/>
            </a:prstGeom>
          </p:spPr>
        </p:pic>
        <p:pic>
          <p:nvPicPr>
            <p:cNvPr id="89" name="Object 30">
              <a:extLst>
                <a:ext uri="{FF2B5EF4-FFF2-40B4-BE49-F238E27FC236}">
                  <a16:creationId xmlns:a16="http://schemas.microsoft.com/office/drawing/2014/main" id="{30D4905C-EFEA-4C02-8D86-46D664CB9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20819" y="3062677"/>
              <a:ext cx="1879472" cy="1879472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40D3D44-7777-421B-9537-67F0D014C640}"/>
              </a:ext>
            </a:extLst>
          </p:cNvPr>
          <p:cNvSpPr txBox="1"/>
          <p:nvPr/>
        </p:nvSpPr>
        <p:spPr>
          <a:xfrm>
            <a:off x="8272227" y="4610270"/>
            <a:ext cx="2025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3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720EC3-8E33-4713-9756-EE97A1343D93}"/>
              </a:ext>
            </a:extLst>
          </p:cNvPr>
          <p:cNvSpPr txBox="1"/>
          <p:nvPr/>
        </p:nvSpPr>
        <p:spPr>
          <a:xfrm>
            <a:off x="7059950" y="6476945"/>
            <a:ext cx="416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전달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B5C2BF-B078-4A8C-8082-FCF3B65CE2EB}"/>
              </a:ext>
            </a:extLst>
          </p:cNvPr>
          <p:cNvSpPr txBox="1"/>
          <p:nvPr/>
        </p:nvSpPr>
        <p:spPr>
          <a:xfrm>
            <a:off x="11163806" y="6340614"/>
            <a:ext cx="416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 모델을 통해 결과 예측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동안 감고 있으면 졸음상태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C79CD310-DC50-4029-867C-E0BBF6D96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351" y="7508703"/>
            <a:ext cx="2473554" cy="222764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FDEC5CCA-C0C3-4481-BBF5-EA342728EF19}"/>
              </a:ext>
            </a:extLst>
          </p:cNvPr>
          <p:cNvSpPr txBox="1"/>
          <p:nvPr/>
        </p:nvSpPr>
        <p:spPr>
          <a:xfrm>
            <a:off x="12011078" y="9889450"/>
            <a:ext cx="416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Display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출력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9AC2B4-AEE9-476F-B863-692F7E2C8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402" y="4088089"/>
            <a:ext cx="1714739" cy="163852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D0F6327E-A7EB-408A-9BA1-D471F1792FC6}"/>
              </a:ext>
            </a:extLst>
          </p:cNvPr>
          <p:cNvSpPr txBox="1"/>
          <p:nvPr/>
        </p:nvSpPr>
        <p:spPr>
          <a:xfrm>
            <a:off x="14863368" y="6438900"/>
            <a:ext cx="416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경고음 재생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15AF003-E326-4DD9-AF5E-771B212153A9}"/>
              </a:ext>
            </a:extLst>
          </p:cNvPr>
          <p:cNvSpPr/>
          <p:nvPr/>
        </p:nvSpPr>
        <p:spPr>
          <a:xfrm>
            <a:off x="3842715" y="4710404"/>
            <a:ext cx="612072" cy="400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D02B593E-B048-4358-A5B8-06A2EACCEEF6}"/>
              </a:ext>
            </a:extLst>
          </p:cNvPr>
          <p:cNvSpPr/>
          <p:nvPr/>
        </p:nvSpPr>
        <p:spPr>
          <a:xfrm>
            <a:off x="7402790" y="4726665"/>
            <a:ext cx="612072" cy="400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63A84ED9-4BE8-449D-AEF6-B58CA031F964}"/>
              </a:ext>
            </a:extLst>
          </p:cNvPr>
          <p:cNvSpPr/>
          <p:nvPr/>
        </p:nvSpPr>
        <p:spPr>
          <a:xfrm>
            <a:off x="10691808" y="4710404"/>
            <a:ext cx="612072" cy="400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71C9BCC-2DBE-40AF-996B-FB940249A70D}"/>
              </a:ext>
            </a:extLst>
          </p:cNvPr>
          <p:cNvSpPr/>
          <p:nvPr/>
        </p:nvSpPr>
        <p:spPr>
          <a:xfrm>
            <a:off x="9144000" y="8714831"/>
            <a:ext cx="3317560" cy="69660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E26BE45C-87C7-4316-96FA-0DBDEA6D38E7}"/>
              </a:ext>
            </a:extLst>
          </p:cNvPr>
          <p:cNvSpPr/>
          <p:nvPr/>
        </p:nvSpPr>
        <p:spPr>
          <a:xfrm>
            <a:off x="14863368" y="4722557"/>
            <a:ext cx="612072" cy="400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B49E72-ED1B-4002-A547-0E7988B9C9C2}"/>
              </a:ext>
            </a:extLst>
          </p:cNvPr>
          <p:cNvSpPr/>
          <p:nvPr/>
        </p:nvSpPr>
        <p:spPr>
          <a:xfrm>
            <a:off x="9138286" y="7048500"/>
            <a:ext cx="289486" cy="21947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07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 rot="10800000">
            <a:off x="8382000" y="5184376"/>
            <a:ext cx="996186" cy="707697"/>
            <a:chOff x="12004694" y="5763469"/>
            <a:chExt cx="996186" cy="7076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4694" y="5763469"/>
              <a:ext cx="996186" cy="7076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05200" y="3767475"/>
            <a:ext cx="3708543" cy="3853683"/>
            <a:chOff x="13414587" y="4190476"/>
            <a:chExt cx="3708543" cy="38536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4587" y="4190476"/>
              <a:ext cx="3708543" cy="385368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97185" y="3543300"/>
            <a:ext cx="2724573" cy="676922"/>
            <a:chOff x="13906572" y="3966301"/>
            <a:chExt cx="2724573" cy="67692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6572" y="3966301"/>
              <a:ext cx="2724573" cy="6769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93886" y="4779992"/>
            <a:ext cx="174507" cy="174507"/>
            <a:chOff x="13901808" y="5019717"/>
            <a:chExt cx="174507" cy="17450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1808" y="5019717"/>
              <a:ext cx="174507" cy="1745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793886" y="5392882"/>
            <a:ext cx="174507" cy="174507"/>
            <a:chOff x="13901808" y="5505129"/>
            <a:chExt cx="174507" cy="17450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1808" y="5505129"/>
              <a:ext cx="174507" cy="1745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821298" y="5945094"/>
            <a:ext cx="174507" cy="174507"/>
            <a:chOff x="13901808" y="5979271"/>
            <a:chExt cx="174507" cy="17450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1808" y="5979271"/>
              <a:ext cx="174507" cy="17450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810053" y="6756686"/>
            <a:ext cx="174507" cy="174507"/>
            <a:chOff x="13901808" y="6463278"/>
            <a:chExt cx="174507" cy="17450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1808" y="6463278"/>
              <a:ext cx="174507" cy="174507"/>
            </a:xfrm>
            <a:prstGeom prst="rect">
              <a:avLst/>
            </a:prstGeom>
          </p:spPr>
        </p:pic>
      </p:grpSp>
      <p:pic>
        <p:nvPicPr>
          <p:cNvPr id="63" name="Object 14">
            <a:extLst>
              <a:ext uri="{FF2B5EF4-FFF2-40B4-BE49-F238E27FC236}">
                <a16:creationId xmlns:a16="http://schemas.microsoft.com/office/drawing/2014/main" id="{9572F297-EB92-47B2-999A-F929B57427C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344" y="1092919"/>
            <a:ext cx="808710" cy="62032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4B847A7-F3AA-4C4B-983F-7A4F1FB13071}"/>
              </a:ext>
            </a:extLst>
          </p:cNvPr>
          <p:cNvSpPr txBox="1"/>
          <p:nvPr/>
        </p:nvSpPr>
        <p:spPr>
          <a:xfrm>
            <a:off x="2005981" y="1141469"/>
            <a:ext cx="71380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및 결과 </a:t>
            </a:r>
            <a:r>
              <a:rPr lang="en-US" altLang="ko-KR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Display </a:t>
            </a:r>
            <a:r>
              <a:rPr lang="ko-KR" altLang="en-US" sz="2800" b="1" dirty="0">
                <a:solidFill>
                  <a:srgbClr val="0066E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66B651-D2A0-4701-A7A4-5674EA7C696B}"/>
              </a:ext>
            </a:extLst>
          </p:cNvPr>
          <p:cNvSpPr txBox="1"/>
          <p:nvPr/>
        </p:nvSpPr>
        <p:spPr>
          <a:xfrm>
            <a:off x="3915701" y="3655719"/>
            <a:ext cx="2831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Display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BEDEF3-E196-4B2F-99EE-2CF65994C142}"/>
              </a:ext>
            </a:extLst>
          </p:cNvPr>
          <p:cNvSpPr txBox="1"/>
          <p:nvPr/>
        </p:nvSpPr>
        <p:spPr>
          <a:xfrm>
            <a:off x="4148204" y="4667190"/>
            <a:ext cx="240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떴을 땐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양수 값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6D48CB-2D98-493D-B662-001D0E861800}"/>
              </a:ext>
            </a:extLst>
          </p:cNvPr>
          <p:cNvSpPr txBox="1"/>
          <p:nvPr/>
        </p:nvSpPr>
        <p:spPr>
          <a:xfrm>
            <a:off x="4148204" y="5295900"/>
            <a:ext cx="255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감았을 땐 음수 값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697769-685C-4483-B780-8DA8B7EE58F4}"/>
              </a:ext>
            </a:extLst>
          </p:cNvPr>
          <p:cNvSpPr txBox="1"/>
          <p:nvPr/>
        </p:nvSpPr>
        <p:spPr>
          <a:xfrm>
            <a:off x="4046393" y="5829300"/>
            <a:ext cx="31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초동안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눈을 감으면 경고음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4C96F-3A90-4680-8BB8-62B705FEF674}"/>
              </a:ext>
            </a:extLst>
          </p:cNvPr>
          <p:cNvSpPr txBox="1"/>
          <p:nvPr/>
        </p:nvSpPr>
        <p:spPr>
          <a:xfrm>
            <a:off x="4097658" y="6337637"/>
            <a:ext cx="2743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인가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시 졸음운전방지 프로젝트 자동 실행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1_Trim">
            <a:hlinkClick r:id="" action="ppaction://media"/>
            <a:extLst>
              <a:ext uri="{FF2B5EF4-FFF2-40B4-BE49-F238E27FC236}">
                <a16:creationId xmlns:a16="http://schemas.microsoft.com/office/drawing/2014/main" id="{26789EC9-7A7C-4A19-B6AF-1323E8B4F67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82200" y="0"/>
            <a:ext cx="6858000" cy="10287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412</Words>
  <Application>Microsoft Office PowerPoint</Application>
  <PresentationFormat>사용자 지정</PresentationFormat>
  <Paragraphs>92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</vt:lpstr>
      <vt:lpstr>나눔스퀘어 Bold</vt:lpstr>
      <vt:lpstr>나눔스퀘어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김도헌</cp:lastModifiedBy>
  <cp:revision>72</cp:revision>
  <dcterms:created xsi:type="dcterms:W3CDTF">2022-11-20T16:31:46Z</dcterms:created>
  <dcterms:modified xsi:type="dcterms:W3CDTF">2022-11-21T00:28:49Z</dcterms:modified>
</cp:coreProperties>
</file>